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60" r:id="rId3"/>
    <p:sldId id="261" r:id="rId4"/>
    <p:sldId id="265" r:id="rId5"/>
    <p:sldId id="266" r:id="rId6"/>
    <p:sldId id="284" r:id="rId7"/>
    <p:sldId id="267" r:id="rId8"/>
    <p:sldId id="296" r:id="rId9"/>
    <p:sldId id="298" r:id="rId10"/>
    <p:sldId id="268" r:id="rId11"/>
    <p:sldId id="294" r:id="rId12"/>
    <p:sldId id="295" r:id="rId13"/>
    <p:sldId id="293" r:id="rId14"/>
    <p:sldId id="269" r:id="rId15"/>
    <p:sldId id="270" r:id="rId16"/>
    <p:sldId id="290" r:id="rId17"/>
    <p:sldId id="289" r:id="rId18"/>
    <p:sldId id="288" r:id="rId19"/>
    <p:sldId id="287" r:id="rId20"/>
    <p:sldId id="286" r:id="rId21"/>
    <p:sldId id="291" r:id="rId22"/>
    <p:sldId id="263" r:id="rId23"/>
    <p:sldId id="274" r:id="rId24"/>
    <p:sldId id="292" r:id="rId25"/>
    <p:sldId id="28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CA5"/>
    <a:srgbClr val="F9D3D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6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44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326F8-047D-4F4E-8E87-60AECFFC7973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B5AF2-F582-4FDB-AB85-A50E58A4F6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10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046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754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72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95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13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979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123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638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203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62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59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431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979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153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98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434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532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79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955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844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15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8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340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443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B5AF2-F582-4FDB-AB85-A50E58A4F6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4="http://schemas.microsoft.com/office/drawing/2010/main">
      <p:transition spd="slow" advClick="0" advTm="4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258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72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83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92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89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1117414" y="452068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09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4="http://schemas.microsoft.com/office/drawing/2010/main">
      <p:transition spd="slow" advClick="0" advTm="4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3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microsoft.com/office/2007/relationships/hdphoto" Target="../media/hdphoto11.wdp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41.png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vd3.bdstatic.com/mda-jmus987vcq0j8xtv/v1-cae/hd/mda-jmus987vcq0j8xtv.mp4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YxPjnyIdK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7AF921EC-AE81-495B-AA5B-06DD1EA27CC2}"/>
              </a:ext>
            </a:extLst>
          </p:cNvPr>
          <p:cNvSpPr/>
          <p:nvPr/>
        </p:nvSpPr>
        <p:spPr>
          <a:xfrm>
            <a:off x="3163648" y="0"/>
            <a:ext cx="2770909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45AD7C0-E1FB-4C29-B1A1-DB3B3FCA6C78}"/>
              </a:ext>
            </a:extLst>
          </p:cNvPr>
          <p:cNvGrpSpPr/>
          <p:nvPr/>
        </p:nvGrpSpPr>
        <p:grpSpPr>
          <a:xfrm>
            <a:off x="7223568" y="3429000"/>
            <a:ext cx="1674533" cy="1533797"/>
            <a:chOff x="8031928" y="3554025"/>
            <a:chExt cx="1674533" cy="1533797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FFB22DC-362A-405F-AEFF-EEAA5A227670}"/>
                </a:ext>
              </a:extLst>
            </p:cNvPr>
            <p:cNvGrpSpPr/>
            <p:nvPr/>
          </p:nvGrpSpPr>
          <p:grpSpPr>
            <a:xfrm>
              <a:off x="8115331" y="3554025"/>
              <a:ext cx="1507727" cy="1102628"/>
              <a:chOff x="7970227" y="3164068"/>
              <a:chExt cx="1507727" cy="1102628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5D3BE9B0-51DB-4A57-A866-81AA0B1D4543}"/>
                  </a:ext>
                </a:extLst>
              </p:cNvPr>
              <p:cNvSpPr/>
              <p:nvPr/>
            </p:nvSpPr>
            <p:spPr>
              <a:xfrm>
                <a:off x="8511001" y="3164068"/>
                <a:ext cx="426179" cy="1102628"/>
              </a:xfrm>
              <a:prstGeom prst="rect">
                <a:avLst/>
              </a:prstGeom>
              <a:solidFill>
                <a:srgbClr val="54BC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EAAA003-A544-4782-8B05-BA1282180F6D}"/>
                  </a:ext>
                </a:extLst>
              </p:cNvPr>
              <p:cNvSpPr/>
              <p:nvPr/>
            </p:nvSpPr>
            <p:spPr>
              <a:xfrm>
                <a:off x="7970227" y="3164068"/>
                <a:ext cx="426179" cy="1102628"/>
              </a:xfrm>
              <a:prstGeom prst="rect">
                <a:avLst/>
              </a:prstGeom>
              <a:solidFill>
                <a:srgbClr val="54BC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FA63B67-6F8E-46E2-99FF-D525B023C632}"/>
                  </a:ext>
                </a:extLst>
              </p:cNvPr>
              <p:cNvSpPr/>
              <p:nvPr/>
            </p:nvSpPr>
            <p:spPr>
              <a:xfrm>
                <a:off x="9051775" y="3164068"/>
                <a:ext cx="426179" cy="1102628"/>
              </a:xfrm>
              <a:prstGeom prst="rect">
                <a:avLst/>
              </a:prstGeom>
              <a:solidFill>
                <a:srgbClr val="54BC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8A4EBD8-78C8-498B-A445-F250B5631ADD}"/>
                </a:ext>
              </a:extLst>
            </p:cNvPr>
            <p:cNvGrpSpPr/>
            <p:nvPr/>
          </p:nvGrpSpPr>
          <p:grpSpPr>
            <a:xfrm>
              <a:off x="8031928" y="3706053"/>
              <a:ext cx="1674533" cy="1381769"/>
              <a:chOff x="7867502" y="3036957"/>
              <a:chExt cx="1674533" cy="1381769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6D51702-728C-4D0C-98E6-5A75FE2E23AF}"/>
                  </a:ext>
                </a:extLst>
              </p:cNvPr>
              <p:cNvSpPr txBox="1"/>
              <p:nvPr/>
            </p:nvSpPr>
            <p:spPr>
              <a:xfrm>
                <a:off x="7867502" y="3036957"/>
                <a:ext cx="553998" cy="884903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TW" altLang="en-US" sz="2400" spc="600" dirty="0" smtClean="0">
                    <a:solidFill>
                      <a:schemeClr val="bg1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rPr>
                  <a:t>掃</a:t>
                </a:r>
                <a:r>
                  <a:rPr lang="zh-CN" altLang="en-US" sz="2400" spc="600" dirty="0" smtClean="0">
                    <a:solidFill>
                      <a:schemeClr val="bg1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rPr>
                  <a:t>墓</a:t>
                </a:r>
                <a:endParaRPr lang="zh-CN" altLang="en-US" sz="2400" spc="600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210D3EC-06B8-4D54-AF6B-DDF8FD9D7E84}"/>
                  </a:ext>
                </a:extLst>
              </p:cNvPr>
              <p:cNvSpPr txBox="1"/>
              <p:nvPr/>
            </p:nvSpPr>
            <p:spPr>
              <a:xfrm>
                <a:off x="8414717" y="3036957"/>
                <a:ext cx="553998" cy="884903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400" spc="600" dirty="0">
                    <a:solidFill>
                      <a:schemeClr val="bg1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rPr>
                  <a:t>踏青</a:t>
                </a: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335EF9A-6AC8-471F-9D90-88C00E7FB875}"/>
                  </a:ext>
                </a:extLst>
              </p:cNvPr>
              <p:cNvSpPr txBox="1"/>
              <p:nvPr/>
            </p:nvSpPr>
            <p:spPr>
              <a:xfrm>
                <a:off x="8988037" y="3036957"/>
                <a:ext cx="553998" cy="13817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400" spc="600" dirty="0" smtClean="0">
                    <a:solidFill>
                      <a:schemeClr val="bg1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rPr>
                  <a:t>缅</a:t>
                </a:r>
                <a:r>
                  <a:rPr lang="zh-TW" altLang="en-US" sz="2400" spc="600" dirty="0" smtClean="0">
                    <a:solidFill>
                      <a:schemeClr val="bg1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rPr>
                  <a:t>懷</a:t>
                </a:r>
                <a:endParaRPr lang="zh-CN" altLang="en-US" sz="2400" spc="600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endParaRPr>
              </a:p>
            </p:txBody>
          </p:sp>
        </p:grp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5CDFAB82-720C-4EB9-A5B7-665F8C62DD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84207" y="4030730"/>
            <a:ext cx="213045" cy="50089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E397BCC-3EF9-4CA4-8DFD-FB7FF6DCF3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014" y="437166"/>
            <a:ext cx="6630174" cy="2099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4CA5B07-3300-4A2F-A757-E944404FD8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7" b="96533" l="5998" r="97578">
                        <a14:foregroundMark x1="25490" y1="35360" x2="43599" y2="35531"/>
                        <a14:foregroundMark x1="6574" y1="24829" x2="9112" y2="27868"/>
                        <a14:foregroundMark x1="7843" y1="30865" x2="8651" y2="34247"/>
                        <a14:foregroundMark x1="11303" y1="38228" x2="6113" y2="44777"/>
                        <a14:foregroundMark x1="35409" y1="41267" x2="38870" y2="42380"/>
                        <a14:foregroundMark x1="71511" y1="54366" x2="75433" y2="57577"/>
                        <a14:foregroundMark x1="86621" y1="58990" x2="90081" y2="59803"/>
                        <a14:foregroundMark x1="97347" y1="51327" x2="97578" y2="67637"/>
                        <a14:foregroundMark x1="97578" y1="67637" x2="96540" y2="69692"/>
                        <a14:foregroundMark x1="75894" y1="93493" x2="62976" y2="96533"/>
                        <a14:foregroundMark x1="37947" y1="11858" x2="34141" y2="31378"/>
                        <a14:foregroundMark x1="46136" y1="4538" x2="44867" y2="6592"/>
                        <a14:foregroundMark x1="60323" y1="1327" x2="56863" y2="3553"/>
                        <a14:foregroundMark x1="51326" y1="57577" x2="53864" y2="6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680" y="699100"/>
            <a:ext cx="2026391" cy="5459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018297" y="148893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0A0A0A"/>
                </a:solidFill>
                <a:latin typeface="Open Sans"/>
              </a:rPr>
              <a:t> </a:t>
            </a:r>
            <a:r>
              <a:rPr lang="en-US" altLang="zh-TW" sz="4800" b="1" dirty="0">
                <a:solidFill>
                  <a:srgbClr val="0A0A0A"/>
                </a:solidFill>
                <a:latin typeface="Open Sans"/>
              </a:rPr>
              <a:t>Qingming </a:t>
            </a:r>
            <a:r>
              <a:rPr lang="en-US" altLang="zh-TW" sz="4800" b="1" dirty="0" smtClean="0">
                <a:solidFill>
                  <a:srgbClr val="0A0A0A"/>
                </a:solidFill>
                <a:latin typeface="Open Sans"/>
              </a:rPr>
              <a:t>Festival</a:t>
            </a:r>
            <a:r>
              <a:rPr lang="en-US" altLang="zh-TW" sz="4800" dirty="0">
                <a:solidFill>
                  <a:srgbClr val="0A0A0A"/>
                </a:solidFill>
                <a:latin typeface="Open Sans"/>
              </a:rPr>
              <a:t> </a:t>
            </a:r>
            <a:r>
              <a:rPr lang="en-US" altLang="zh-TW" sz="4800" dirty="0" smtClean="0">
                <a:solidFill>
                  <a:srgbClr val="0A0A0A"/>
                </a:solidFill>
                <a:latin typeface="Open Sans"/>
              </a:rPr>
              <a:t> /</a:t>
            </a:r>
            <a:r>
              <a:rPr lang="zh-TW" altLang="en-US" sz="4800" b="1" dirty="0">
                <a:solidFill>
                  <a:srgbClr val="0A0A0A"/>
                </a:solidFill>
                <a:latin typeface="Open Sans"/>
              </a:rPr>
              <a:t> </a:t>
            </a:r>
            <a:r>
              <a:rPr lang="en-US" altLang="zh-TW" sz="4800" b="1" dirty="0">
                <a:solidFill>
                  <a:srgbClr val="0A0A0A"/>
                </a:solidFill>
                <a:latin typeface="Open Sans"/>
              </a:rPr>
              <a:t>Tomb Sweeping Day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21813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4="http://schemas.microsoft.com/office/drawing/2010/main" xmlns:a16="http://schemas.microsoft.com/office/drawing/2014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B50F23A-B536-4AAB-AE23-6C37A2578F38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3BEF7B6-FD35-4649-B847-797425CC6E73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D05F1521-FB4D-47F8-9762-4EC688749FC5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441D78AA-F163-43FB-996D-330283E89660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3599A7BF-1A05-4D1D-BCE6-C45D64903454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23FEBFC0-2F1B-4CAA-BC0F-4C558C97F601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CDE4370E-AB60-45E1-A7B9-3FC0E9130DE6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DCF37CCB-A332-4850-B605-F64CE114ADC5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499CAA9-D055-4727-8A34-4C6239B1531A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清明食麼介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9373DCD8-D89C-48EE-88CA-CE61F011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72" y="2518872"/>
            <a:ext cx="6872746" cy="306766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8378D1B-837F-4412-936E-0CD73679B397}"/>
              </a:ext>
            </a:extLst>
          </p:cNvPr>
          <p:cNvSpPr/>
          <p:nvPr/>
        </p:nvSpPr>
        <p:spPr>
          <a:xfrm>
            <a:off x="2223775" y="2261420"/>
            <a:ext cx="86179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505050"/>
                </a:solidFill>
                <a:latin typeface="Helvetica" panose="020B0604020202020204" pitchFamily="34" charset="0"/>
              </a:rPr>
              <a:t>潤餅</a:t>
            </a:r>
          </a:p>
          <a:p>
            <a:r>
              <a:rPr lang="zh-TW" altLang="en-US" sz="24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有些地方在清明時製作春捲，春捲又稱「潤餅」，吃潤餅可是唐朝就開始有的習俗呢！</a:t>
            </a:r>
            <a:endParaRPr lang="en-US" altLang="zh-TW" sz="24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zh-TW" altLang="en-US" sz="24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/>
            </a:r>
            <a:br>
              <a:rPr lang="zh-TW" altLang="en-US" sz="2400" dirty="0" smtClean="0">
                <a:solidFill>
                  <a:srgbClr val="616161"/>
                </a:solidFill>
                <a:latin typeface="Helvetica" panose="020B0604020202020204" pitchFamily="34" charset="0"/>
              </a:rPr>
            </a:br>
            <a:r>
              <a:rPr lang="zh-TW" altLang="en-US" sz="24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為什麼是吃潤餅呢？清明節吃潤餅的由來就是因為寒食節不開火，才會有吃潤餅的習俗。</a:t>
            </a:r>
            <a:endParaRPr lang="en-US" altLang="zh-TW" sz="24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endParaRPr lang="en-US" altLang="zh-TW" sz="24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zh-TW" altLang="en-US" sz="24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還有一種說法是，太平天國時，由於當時到處都是戰火，大家沒有時間準備祭品，有人就想出把所有食物捲進麵皮之中，用以祭祀。</a:t>
            </a:r>
            <a:endParaRPr lang="zh-TW" altLang="en-US" sz="2400" b="0" i="0" dirty="0">
              <a:solidFill>
                <a:srgbClr val="616161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F8E8FD4-8C2E-4C78-9419-B51B8AF0ED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7" b="96533" l="5998" r="97578">
                        <a14:foregroundMark x1="25490" y1="35360" x2="43599" y2="35531"/>
                        <a14:foregroundMark x1="6574" y1="24829" x2="9112" y2="27868"/>
                        <a14:foregroundMark x1="7843" y1="30865" x2="8651" y2="34247"/>
                        <a14:foregroundMark x1="11303" y1="38228" x2="6113" y2="44777"/>
                        <a14:foregroundMark x1="35409" y1="41267" x2="38870" y2="42380"/>
                        <a14:foregroundMark x1="71511" y1="54366" x2="75433" y2="57577"/>
                        <a14:foregroundMark x1="86621" y1="58990" x2="90081" y2="59803"/>
                        <a14:foregroundMark x1="97347" y1="51327" x2="97578" y2="67637"/>
                        <a14:foregroundMark x1="97578" y1="67637" x2="96540" y2="69692"/>
                        <a14:foregroundMark x1="75894" y1="93493" x2="62976" y2="96533"/>
                        <a14:foregroundMark x1="37947" y1="11858" x2="34141" y2="31378"/>
                        <a14:foregroundMark x1="46136" y1="4538" x2="44867" y2="6592"/>
                        <a14:foregroundMark x1="60323" y1="1327" x2="56863" y2="3553"/>
                        <a14:foregroundMark x1="51326" y1="57577" x2="53864" y2="6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867" y="3426014"/>
            <a:ext cx="1215610" cy="32752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/>
          <a:srcRect t="13333" b="14890"/>
          <a:stretch/>
        </p:blipFill>
        <p:spPr>
          <a:xfrm>
            <a:off x="33360" y="498764"/>
            <a:ext cx="1895193" cy="268501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958824" y="1133384"/>
            <a:ext cx="4332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B050"/>
                </a:solidFill>
              </a:rPr>
              <a:t> </a:t>
            </a:r>
            <a:endParaRPr lang="zh-TW" altLang="en-US" sz="5400" dirty="0">
              <a:solidFill>
                <a:srgbClr val="00B050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7"/>
          <a:srcRect t="22175"/>
          <a:stretch/>
        </p:blipFill>
        <p:spPr>
          <a:xfrm>
            <a:off x="2006352" y="1220575"/>
            <a:ext cx="9804647" cy="543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B50F23A-B536-4AAB-AE23-6C37A2578F38}"/>
              </a:ext>
            </a:extLst>
          </p:cNvPr>
          <p:cNvGrpSpPr/>
          <p:nvPr/>
        </p:nvGrpSpPr>
        <p:grpSpPr>
          <a:xfrm>
            <a:off x="1814054" y="502744"/>
            <a:ext cx="8568813" cy="1200329"/>
            <a:chOff x="1804221" y="502744"/>
            <a:chExt cx="8568813" cy="120032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3BEF7B6-FD35-4649-B847-797425CC6E73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D05F1521-FB4D-47F8-9762-4EC688749FC5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441D78AA-F163-43FB-996D-330283E89660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3599A7BF-1A05-4D1D-BCE6-C45D64903454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23FEBFC0-2F1B-4CAA-BC0F-4C558C97F601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CDE4370E-AB60-45E1-A7B9-3FC0E9130DE6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DCF37CCB-A332-4850-B605-F64CE114ADC5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499CAA9-D055-4727-8A34-4C6239B1531A}"/>
                </a:ext>
              </a:extLst>
            </p:cNvPr>
            <p:cNvSpPr/>
            <p:nvPr/>
          </p:nvSpPr>
          <p:spPr>
            <a:xfrm>
              <a:off x="4948992" y="502744"/>
              <a:ext cx="314787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客家人</a:t>
              </a:r>
              <a:endParaRPr lang="en-US" altLang="zh-TW" sz="3600" dirty="0" smtClean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清明食麼介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9373DCD8-D89C-48EE-88CA-CE61F011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72" y="2518872"/>
            <a:ext cx="6872746" cy="30676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F8E8FD4-8C2E-4C78-9419-B51B8AF0ED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7" b="96533" l="5998" r="97578">
                        <a14:foregroundMark x1="25490" y1="35360" x2="43599" y2="35531"/>
                        <a14:foregroundMark x1="6574" y1="24829" x2="9112" y2="27868"/>
                        <a14:foregroundMark x1="7843" y1="30865" x2="8651" y2="34247"/>
                        <a14:foregroundMark x1="11303" y1="38228" x2="6113" y2="44777"/>
                        <a14:foregroundMark x1="35409" y1="41267" x2="38870" y2="42380"/>
                        <a14:foregroundMark x1="71511" y1="54366" x2="75433" y2="57577"/>
                        <a14:foregroundMark x1="86621" y1="58990" x2="90081" y2="59803"/>
                        <a14:foregroundMark x1="97347" y1="51327" x2="97578" y2="67637"/>
                        <a14:foregroundMark x1="97578" y1="67637" x2="96540" y2="69692"/>
                        <a14:foregroundMark x1="75894" y1="93493" x2="62976" y2="96533"/>
                        <a14:foregroundMark x1="37947" y1="11858" x2="34141" y2="31378"/>
                        <a14:foregroundMark x1="46136" y1="4538" x2="44867" y2="6592"/>
                        <a14:foregroundMark x1="60323" y1="1327" x2="56863" y2="3553"/>
                        <a14:foregroundMark x1="51326" y1="57577" x2="53864" y2="6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867" y="3426014"/>
            <a:ext cx="1215610" cy="32752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958824" y="1133384"/>
            <a:ext cx="4332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B050"/>
                </a:solidFill>
              </a:rPr>
              <a:t> </a:t>
            </a:r>
            <a:endParaRPr lang="zh-TW" altLang="en-US" sz="5400" dirty="0">
              <a:solidFill>
                <a:srgbClr val="00B050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277" y="1940281"/>
            <a:ext cx="5715000" cy="39052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753" y="1404447"/>
            <a:ext cx="20478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B50F23A-B536-4AAB-AE23-6C37A2578F38}"/>
              </a:ext>
            </a:extLst>
          </p:cNvPr>
          <p:cNvGrpSpPr/>
          <p:nvPr/>
        </p:nvGrpSpPr>
        <p:grpSpPr>
          <a:xfrm>
            <a:off x="1814054" y="502744"/>
            <a:ext cx="8568813" cy="1200329"/>
            <a:chOff x="1804221" y="502744"/>
            <a:chExt cx="8568813" cy="120032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3BEF7B6-FD35-4649-B847-797425CC6E73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D05F1521-FB4D-47F8-9762-4EC688749FC5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441D78AA-F163-43FB-996D-330283E89660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3599A7BF-1A05-4D1D-BCE6-C45D64903454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23FEBFC0-2F1B-4CAA-BC0F-4C558C97F601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CDE4370E-AB60-45E1-A7B9-3FC0E9130DE6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DCF37CCB-A332-4850-B605-F64CE114ADC5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499CAA9-D055-4727-8A34-4C6239B1531A}"/>
                </a:ext>
              </a:extLst>
            </p:cNvPr>
            <p:cNvSpPr/>
            <p:nvPr/>
          </p:nvSpPr>
          <p:spPr>
            <a:xfrm>
              <a:off x="4948992" y="502744"/>
              <a:ext cx="314787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客家人</a:t>
              </a:r>
              <a:endParaRPr lang="en-US" altLang="zh-TW" sz="3600" dirty="0" smtClean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清明食麼介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9373DCD8-D89C-48EE-88CA-CE61F011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72" y="2518872"/>
            <a:ext cx="6872746" cy="30676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F8E8FD4-8C2E-4C78-9419-B51B8AF0ED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7" b="96533" l="5998" r="97578">
                        <a14:foregroundMark x1="25490" y1="35360" x2="43599" y2="35531"/>
                        <a14:foregroundMark x1="6574" y1="24829" x2="9112" y2="27868"/>
                        <a14:foregroundMark x1="7843" y1="30865" x2="8651" y2="34247"/>
                        <a14:foregroundMark x1="11303" y1="38228" x2="6113" y2="44777"/>
                        <a14:foregroundMark x1="35409" y1="41267" x2="38870" y2="42380"/>
                        <a14:foregroundMark x1="71511" y1="54366" x2="75433" y2="57577"/>
                        <a14:foregroundMark x1="86621" y1="58990" x2="90081" y2="59803"/>
                        <a14:foregroundMark x1="97347" y1="51327" x2="97578" y2="67637"/>
                        <a14:foregroundMark x1="97578" y1="67637" x2="96540" y2="69692"/>
                        <a14:foregroundMark x1="75894" y1="93493" x2="62976" y2="96533"/>
                        <a14:foregroundMark x1="37947" y1="11858" x2="34141" y2="31378"/>
                        <a14:foregroundMark x1="46136" y1="4538" x2="44867" y2="6592"/>
                        <a14:foregroundMark x1="60323" y1="1327" x2="56863" y2="3553"/>
                        <a14:foregroundMark x1="51326" y1="57577" x2="53864" y2="6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867" y="3426014"/>
            <a:ext cx="1215610" cy="327527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958824" y="1133384"/>
            <a:ext cx="4332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B050"/>
                </a:solidFill>
              </a:rPr>
              <a:t> </a:t>
            </a:r>
            <a:endParaRPr lang="zh-TW" altLang="en-US" sz="5400" dirty="0">
              <a:solidFill>
                <a:srgbClr val="00B050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277" y="1940281"/>
            <a:ext cx="5715000" cy="390525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7"/>
          <a:srcRect b="7866"/>
          <a:stretch/>
        </p:blipFill>
        <p:spPr>
          <a:xfrm>
            <a:off x="3193277" y="1940281"/>
            <a:ext cx="5715000" cy="390525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12289" y="4543868"/>
            <a:ext cx="108396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 smtClean="0"/>
              <a:t>因為</a:t>
            </a:r>
            <a:r>
              <a:rPr lang="zh-TW" altLang="en-US" dirty="0"/>
              <a:t>清明雨水很多，濕氣更重。</a:t>
            </a:r>
          </a:p>
          <a:p>
            <a:endParaRPr lang="zh-TW" altLang="en-US" dirty="0"/>
          </a:p>
          <a:p>
            <a:r>
              <a:rPr lang="zh-TW" altLang="en-US" dirty="0"/>
              <a:t>所以在清明節前後，人人吃艾粄的習俗在客家地區代代相傳。都要去田間採摘嫩綠的艾葉，洗乾淨切好後，加上白糖和糯米粉一起揉成小團，再裹上花生芝麻等，或蒸或炸，味道都十分清香可口。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245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B50F23A-B536-4AAB-AE23-6C37A2578F38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3BEF7B6-FD35-4649-B847-797425CC6E73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D05F1521-FB4D-47F8-9762-4EC688749FC5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441D78AA-F163-43FB-996D-330283E89660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3599A7BF-1A05-4D1D-BCE6-C45D64903454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23FEBFC0-2F1B-4CAA-BC0F-4C558C97F601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CDE4370E-AB60-45E1-A7B9-3FC0E9130DE6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DCF37CCB-A332-4850-B605-F64CE114ADC5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499CAA9-D055-4727-8A34-4C6239B1531A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潤餅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9373DCD8-D89C-48EE-88CA-CE61F011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25" y="2261420"/>
            <a:ext cx="6872746" cy="306766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37EB2EF-E2BF-421F-9E28-5C0DE3A576C6}"/>
              </a:ext>
            </a:extLst>
          </p:cNvPr>
          <p:cNvSpPr/>
          <p:nvPr/>
        </p:nvSpPr>
        <p:spPr>
          <a:xfrm>
            <a:off x="4324852" y="212948"/>
            <a:ext cx="9340735" cy="1872253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8378D1B-837F-4412-936E-0CD73679B397}"/>
              </a:ext>
            </a:extLst>
          </p:cNvPr>
          <p:cNvSpPr/>
          <p:nvPr/>
        </p:nvSpPr>
        <p:spPr>
          <a:xfrm>
            <a:off x="2223775" y="2261420"/>
            <a:ext cx="86179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505050"/>
                </a:solidFill>
                <a:latin typeface="Helvetica" panose="020B0604020202020204" pitchFamily="34" charset="0"/>
              </a:rPr>
              <a:t>潤餅</a:t>
            </a:r>
          </a:p>
          <a:p>
            <a:r>
              <a:rPr lang="zh-TW" altLang="en-US" sz="2400" dirty="0">
                <a:solidFill>
                  <a:srgbClr val="616161"/>
                </a:solidFill>
                <a:latin typeface="Helvetica" panose="020B0604020202020204" pitchFamily="34" charset="0"/>
              </a:rPr>
              <a:t>有些地方在清明時製作春捲，春捲又稱「潤餅」，吃潤餅可是唐朝就開始有的習俗呢</a:t>
            </a:r>
            <a:r>
              <a:rPr lang="zh-TW" altLang="en-US" sz="24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！</a:t>
            </a:r>
            <a:endParaRPr lang="en-US" altLang="zh-TW" sz="24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zh-TW" altLang="en-US" sz="2400" dirty="0">
                <a:solidFill>
                  <a:srgbClr val="616161"/>
                </a:solidFill>
                <a:latin typeface="Helvetica" panose="020B0604020202020204" pitchFamily="34" charset="0"/>
              </a:rPr>
              <a:t/>
            </a:r>
            <a:br>
              <a:rPr lang="zh-TW" altLang="en-US" sz="2400" dirty="0">
                <a:solidFill>
                  <a:srgbClr val="616161"/>
                </a:solidFill>
                <a:latin typeface="Helvetica" panose="020B0604020202020204" pitchFamily="34" charset="0"/>
              </a:rPr>
            </a:br>
            <a:r>
              <a:rPr lang="zh-TW" altLang="en-US" sz="2400" dirty="0">
                <a:solidFill>
                  <a:srgbClr val="616161"/>
                </a:solidFill>
                <a:latin typeface="Helvetica" panose="020B0604020202020204" pitchFamily="34" charset="0"/>
              </a:rPr>
              <a:t>為什麼是吃潤餅呢？清明節吃潤餅的由來就是因為寒食節不開火，才會有吃潤餅的習俗</a:t>
            </a:r>
            <a:r>
              <a:rPr lang="zh-TW" altLang="en-US" sz="24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。</a:t>
            </a:r>
            <a:endParaRPr lang="en-US" altLang="zh-TW" sz="24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endParaRPr lang="en-US" altLang="zh-TW" sz="24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zh-TW" altLang="en-US" sz="24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還有</a:t>
            </a:r>
            <a:r>
              <a:rPr lang="zh-TW" altLang="en-US" sz="2400" dirty="0">
                <a:solidFill>
                  <a:srgbClr val="616161"/>
                </a:solidFill>
                <a:latin typeface="Helvetica" panose="020B0604020202020204" pitchFamily="34" charset="0"/>
              </a:rPr>
              <a:t>一種說法是，太平天國時，由於當時到處都是戰火，大家沒有時間準備祭品，有人就想出把所有食物捲進麵皮之中，用以祭祀。</a:t>
            </a:r>
            <a:endParaRPr lang="zh-TW" altLang="en-US" sz="2400" b="0" i="0" dirty="0">
              <a:solidFill>
                <a:srgbClr val="616161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F8E8FD4-8C2E-4C78-9419-B51B8AF0ED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7" b="96533" l="5998" r="97578">
                        <a14:foregroundMark x1="25490" y1="35360" x2="43599" y2="35531"/>
                        <a14:foregroundMark x1="6574" y1="24829" x2="9112" y2="27868"/>
                        <a14:foregroundMark x1="7843" y1="30865" x2="8651" y2="34247"/>
                        <a14:foregroundMark x1="11303" y1="38228" x2="6113" y2="44777"/>
                        <a14:foregroundMark x1="35409" y1="41267" x2="38870" y2="42380"/>
                        <a14:foregroundMark x1="71511" y1="54366" x2="75433" y2="57577"/>
                        <a14:foregroundMark x1="86621" y1="58990" x2="90081" y2="59803"/>
                        <a14:foregroundMark x1="97347" y1="51327" x2="97578" y2="67637"/>
                        <a14:foregroundMark x1="97578" y1="67637" x2="96540" y2="69692"/>
                        <a14:foregroundMark x1="75894" y1="93493" x2="62976" y2="96533"/>
                        <a14:foregroundMark x1="37947" y1="11858" x2="34141" y2="31378"/>
                        <a14:foregroundMark x1="46136" y1="4538" x2="44867" y2="6592"/>
                        <a14:foregroundMark x1="60323" y1="1327" x2="56863" y2="3553"/>
                        <a14:foregroundMark x1="51326" y1="57577" x2="53864" y2="6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867" y="3426014"/>
            <a:ext cx="1215610" cy="32752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/>
          <a:srcRect t="13333" b="14890"/>
          <a:stretch/>
        </p:blipFill>
        <p:spPr>
          <a:xfrm>
            <a:off x="33360" y="498764"/>
            <a:ext cx="1895193" cy="268501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958824" y="1133384"/>
            <a:ext cx="4332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B050"/>
                </a:solidFill>
              </a:rPr>
              <a:t> </a:t>
            </a:r>
            <a:r>
              <a:rPr lang="en-US" altLang="zh-TW" sz="5400" dirty="0">
                <a:solidFill>
                  <a:srgbClr val="00B050"/>
                </a:solidFill>
              </a:rPr>
              <a:t>spring roll</a:t>
            </a:r>
            <a:endParaRPr lang="zh-TW" alt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6BA9D8C-A1D3-4B97-8638-82D073CE4989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4F6B5CD-D260-4CAC-97DE-887B6148413C}"/>
                </a:ext>
              </a:extLst>
            </p:cNvPr>
            <p:cNvGrpSpPr/>
            <p:nvPr/>
          </p:nvGrpSpPr>
          <p:grpSpPr>
            <a:xfrm>
              <a:off x="1804221" y="520053"/>
              <a:ext cx="8568813" cy="541831"/>
              <a:chOff x="1804221" y="520053"/>
              <a:chExt cx="8568813" cy="541831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11F8EDDC-15A0-470F-94BA-FDFA11E26AC6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0803368B-A274-4FC8-87D3-1C17F14C627D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CFBE3593-D08B-4BA8-87C6-9BEFD12EC00A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E30B3DEC-0B8D-494B-ACB3-B855660B5CE8}"/>
                  </a:ext>
                </a:extLst>
              </p:cNvPr>
              <p:cNvGrpSpPr/>
              <p:nvPr/>
            </p:nvGrpSpPr>
            <p:grpSpPr>
              <a:xfrm flipH="1">
                <a:off x="1804221" y="520053"/>
                <a:ext cx="2443316" cy="541831"/>
                <a:chOff x="2585885" y="908427"/>
                <a:chExt cx="2443316" cy="541831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2438D76D-3303-4D98-B1DE-ED26ECADC05F}"/>
                    </a:ext>
                  </a:extLst>
                </p:cNvPr>
                <p:cNvSpPr/>
                <p:nvPr/>
              </p:nvSpPr>
              <p:spPr>
                <a:xfrm flipH="1">
                  <a:off x="2780449" y="908427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EE4B78BE-A4AD-4B52-8F8C-C259B7BA9DF8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4B0D4E2-E1C1-422A-A3C4-CF65ACE33B8D}"/>
                </a:ext>
              </a:extLst>
            </p:cNvPr>
            <p:cNvSpPr/>
            <p:nvPr/>
          </p:nvSpPr>
          <p:spPr>
            <a:xfrm>
              <a:off x="4217585" y="502744"/>
              <a:ext cx="51013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I am a cook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D968C9DC-7283-41FA-B7B5-8CE226445FA0}"/>
              </a:ext>
            </a:extLst>
          </p:cNvPr>
          <p:cNvSpPr/>
          <p:nvPr/>
        </p:nvSpPr>
        <p:spPr>
          <a:xfrm flipH="1">
            <a:off x="636905" y="2281976"/>
            <a:ext cx="2355273" cy="2721750"/>
          </a:xfrm>
          <a:custGeom>
            <a:avLst/>
            <a:gdLst>
              <a:gd name="connsiteX0" fmla="*/ 1114834 w 1570837"/>
              <a:gd name="connsiteY0" fmla="*/ 161 h 2267164"/>
              <a:gd name="connsiteX1" fmla="*/ 1570837 w 1570837"/>
              <a:gd name="connsiteY1" fmla="*/ 87845 h 2267164"/>
              <a:gd name="connsiteX2" fmla="*/ 1563709 w 1570837"/>
              <a:gd name="connsiteY2" fmla="*/ 2182271 h 2267164"/>
              <a:gd name="connsiteX3" fmla="*/ 231892 w 1570837"/>
              <a:gd name="connsiteY3" fmla="*/ 1820549 h 2267164"/>
              <a:gd name="connsiteX4" fmla="*/ 236589 w 1570837"/>
              <a:gd name="connsiteY4" fmla="*/ 440493 h 2267164"/>
              <a:gd name="connsiteX5" fmla="*/ 1114834 w 1570837"/>
              <a:gd name="connsiteY5" fmla="*/ 161 h 226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0837" h="2267164">
                <a:moveTo>
                  <a:pt x="1114834" y="161"/>
                </a:moveTo>
                <a:cubicBezTo>
                  <a:pt x="1267800" y="-2412"/>
                  <a:pt x="1422929" y="25989"/>
                  <a:pt x="1570837" y="87845"/>
                </a:cubicBezTo>
                <a:lnTo>
                  <a:pt x="1563709" y="2182271"/>
                </a:lnTo>
                <a:cubicBezTo>
                  <a:pt x="1089065" y="2376985"/>
                  <a:pt x="542818" y="2228623"/>
                  <a:pt x="231892" y="1820549"/>
                </a:cubicBezTo>
                <a:cubicBezTo>
                  <a:pt x="-79034" y="1412474"/>
                  <a:pt x="-77107" y="846441"/>
                  <a:pt x="236589" y="440493"/>
                </a:cubicBezTo>
                <a:cubicBezTo>
                  <a:pt x="452255" y="161404"/>
                  <a:pt x="778310" y="5823"/>
                  <a:pt x="1114834" y="161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556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2658E53-81CB-4BA5-94B6-9E2BCEF082B9}"/>
              </a:ext>
            </a:extLst>
          </p:cNvPr>
          <p:cNvGrpSpPr/>
          <p:nvPr/>
        </p:nvGrpSpPr>
        <p:grpSpPr>
          <a:xfrm>
            <a:off x="3481076" y="2111081"/>
            <a:ext cx="7923890" cy="3933555"/>
            <a:chOff x="2921091" y="2248733"/>
            <a:chExt cx="7923890" cy="39335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1A90884-1C52-4FD2-A2D5-DED6D2DA9098}"/>
                </a:ext>
              </a:extLst>
            </p:cNvPr>
            <p:cNvSpPr/>
            <p:nvPr/>
          </p:nvSpPr>
          <p:spPr>
            <a:xfrm>
              <a:off x="3667433" y="2248733"/>
              <a:ext cx="71775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《</a:t>
              </a:r>
              <a:r>
                <a:rPr lang="zh-CN" altLang="en-US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历书</a:t>
              </a:r>
              <a:r>
                <a:rPr lang="en-US" altLang="zh-CN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》</a:t>
              </a:r>
              <a:r>
                <a:rPr lang="zh-CN" altLang="en-US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：“春分后十五日，斗指丁，为清明，时万物皆洁齐而清明，盖时当气清景明，万物皆显，因此得名。”清明一到，气温升高，正是春耕的大好时节，故有“清明前后，种瓜点豆”之说。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D0BEE79-8EAF-4596-A181-E5C1C00FF27A}"/>
                </a:ext>
              </a:extLst>
            </p:cNvPr>
            <p:cNvSpPr/>
            <p:nvPr/>
          </p:nvSpPr>
          <p:spPr>
            <a:xfrm>
              <a:off x="3892025" y="3780503"/>
              <a:ext cx="685508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清明节又叫踏青节，在仲春与暮春之交，也就是冬至后的第</a:t>
              </a:r>
              <a:r>
                <a:rPr lang="en-US" altLang="zh-CN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108</a:t>
              </a:r>
              <a:r>
                <a:rPr lang="zh-CN" altLang="en-US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天。是中国传统节日，也是最重要的祭祀节日之一，是祭祖和扫墓的日子。中华民族传统的清明节大约始于周代，距今已有二千五百多年的历史。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B10AEAA-C2DD-491A-81A5-E335D60E5299}"/>
                </a:ext>
              </a:extLst>
            </p:cNvPr>
            <p:cNvSpPr/>
            <p:nvPr/>
          </p:nvSpPr>
          <p:spPr>
            <a:xfrm>
              <a:off x="3205318" y="5258958"/>
              <a:ext cx="754179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《</a:t>
              </a:r>
              <a:r>
                <a:rPr lang="zh-CN" altLang="en-US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历书</a:t>
              </a:r>
              <a:r>
                <a:rPr lang="en-US" altLang="zh-CN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》</a:t>
              </a:r>
              <a:r>
                <a:rPr lang="zh-CN" altLang="en-US" sz="1200" spc="3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：“春分后十五日，斗指丁，为清明，时万物皆洁齐而清明，盖时当气清景明，万物皆显，因此得名。”清明一到，气温升高，正是春耕的大好时节，故有“清明前后，种瓜点豆”之说。</a:t>
              </a: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58BF999-FA32-4DF1-A4DB-76042FD0E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091" y="5368960"/>
              <a:ext cx="223682" cy="50089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FFB8754-F475-43B0-BA71-328B75E08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3135" y="3858014"/>
              <a:ext cx="223682" cy="50089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A487102-3E71-4C6E-A56A-4275BE6E4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3751" y="2409074"/>
              <a:ext cx="223682" cy="500898"/>
            </a:xfrm>
            <a:prstGeom prst="rect">
              <a:avLst/>
            </a:prstGeom>
          </p:spPr>
        </p:pic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018" y="1218958"/>
            <a:ext cx="7826020" cy="54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1FD4D19-97D5-4361-ACBC-C6448C51D917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EBC1800-C356-4252-ADF3-11469AC8FF70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F21B1C23-AA0B-4398-BFCD-358964078609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EF8F9B69-1F0B-4EEB-A5C7-04C61FABCC1F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60A23701-5995-487B-8D61-2D60DA7EB4CE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6FF03953-8573-49B3-BFEC-8CB6B8F2D724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B17E45C2-3E25-4762-AD14-5B9BBBDB3988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CD8C5FA7-CA76-4312-9578-4FB17DD226EC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F5EEF7-F0BD-4836-AEB9-4E855D1CFE94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材料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280FB3DE-CB38-4E11-B1EF-4DC3EB0E04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54" y="4011561"/>
            <a:ext cx="1786177" cy="3067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7284B4-2EBF-4AE5-9817-6839DA074C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892" y="5019354"/>
            <a:ext cx="1130678" cy="19418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3D7B85-B170-4BCF-AFF1-1F44CC909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89" y="4151303"/>
            <a:ext cx="1130678" cy="310699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2F85B2E-7BF0-425A-BDE7-9C5D1467022F}"/>
              </a:ext>
            </a:extLst>
          </p:cNvPr>
          <p:cNvSpPr/>
          <p:nvPr/>
        </p:nvSpPr>
        <p:spPr>
          <a:xfrm>
            <a:off x="2118853" y="1258199"/>
            <a:ext cx="8568814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600" spc="300" dirty="0" smtClean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肉</a:t>
            </a:r>
            <a:r>
              <a:rPr lang="en-US" altLang="zh-TW" dirty="0"/>
              <a:t> </a:t>
            </a:r>
            <a:r>
              <a:rPr lang="zh-TW" altLang="en-US" dirty="0" smtClean="0"/>
              <a:t>    </a:t>
            </a:r>
            <a:r>
              <a:rPr lang="en-US" altLang="zh-TW" sz="5400" dirty="0" smtClean="0">
                <a:solidFill>
                  <a:srgbClr val="7030A0"/>
                </a:solidFill>
              </a:rPr>
              <a:t>meat</a:t>
            </a:r>
            <a:endParaRPr lang="zh-CN" altLang="en-US" sz="5400" spc="300" dirty="0">
              <a:solidFill>
                <a:srgbClr val="7030A0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6956" y="2369318"/>
            <a:ext cx="4405744" cy="38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1FD4D19-97D5-4361-ACBC-C6448C51D917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EBC1800-C356-4252-ADF3-11469AC8FF70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F21B1C23-AA0B-4398-BFCD-358964078609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EF8F9B69-1F0B-4EEB-A5C7-04C61FABCC1F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60A23701-5995-487B-8D61-2D60DA7EB4CE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6FF03953-8573-49B3-BFEC-8CB6B8F2D724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B17E45C2-3E25-4762-AD14-5B9BBBDB3988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CD8C5FA7-CA76-4312-9578-4FB17DD226EC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F5EEF7-F0BD-4836-AEB9-4E855D1CFE94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材料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280FB3DE-CB38-4E11-B1EF-4DC3EB0E04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54" y="4011561"/>
            <a:ext cx="1786177" cy="3067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7284B4-2EBF-4AE5-9817-6839DA074C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892" y="5019354"/>
            <a:ext cx="1130678" cy="19418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3D7B85-B170-4BCF-AFF1-1F44CC909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89" y="4151303"/>
            <a:ext cx="1130678" cy="310699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2F85B2E-7BF0-425A-BDE7-9C5D1467022F}"/>
              </a:ext>
            </a:extLst>
          </p:cNvPr>
          <p:cNvSpPr/>
          <p:nvPr/>
        </p:nvSpPr>
        <p:spPr>
          <a:xfrm>
            <a:off x="2118853" y="1258199"/>
            <a:ext cx="856881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600" spc="300" dirty="0" smtClean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紅蘿蔔</a:t>
            </a:r>
            <a:r>
              <a:rPr lang="en-US" altLang="zh-TW" sz="4000" dirty="0">
                <a:solidFill>
                  <a:srgbClr val="7030A0"/>
                </a:solidFill>
              </a:rPr>
              <a:t>carrot</a:t>
            </a:r>
            <a:endParaRPr lang="zh-CN" altLang="en-US" sz="4000" spc="300" dirty="0">
              <a:solidFill>
                <a:srgbClr val="7030A0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5525" y="2196918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1FD4D19-97D5-4361-ACBC-C6448C51D917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EBC1800-C356-4252-ADF3-11469AC8FF70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F21B1C23-AA0B-4398-BFCD-358964078609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EF8F9B69-1F0B-4EEB-A5C7-04C61FABCC1F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60A23701-5995-487B-8D61-2D60DA7EB4CE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6FF03953-8573-49B3-BFEC-8CB6B8F2D724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B17E45C2-3E25-4762-AD14-5B9BBBDB3988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CD8C5FA7-CA76-4312-9578-4FB17DD226EC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F5EEF7-F0BD-4836-AEB9-4E855D1CFE94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材料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280FB3DE-CB38-4E11-B1EF-4DC3EB0E04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54" y="4011561"/>
            <a:ext cx="1786177" cy="3067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7284B4-2EBF-4AE5-9817-6839DA074C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892" y="5019354"/>
            <a:ext cx="1130678" cy="19418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3D7B85-B170-4BCF-AFF1-1F44CC909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89" y="4151303"/>
            <a:ext cx="1130678" cy="310699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2F85B2E-7BF0-425A-BDE7-9C5D1467022F}"/>
              </a:ext>
            </a:extLst>
          </p:cNvPr>
          <p:cNvSpPr/>
          <p:nvPr/>
        </p:nvSpPr>
        <p:spPr>
          <a:xfrm>
            <a:off x="2118853" y="1258199"/>
            <a:ext cx="856881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600" spc="300" dirty="0">
                <a:solidFill>
                  <a:srgbClr val="54BCA5"/>
                </a:solidFill>
                <a:sym typeface="印品黑体" panose="00000500000000000000" pitchFamily="2" charset="-122"/>
              </a:rPr>
              <a:t>蛋</a:t>
            </a:r>
            <a:r>
              <a:rPr lang="en-US" altLang="zh-TW" dirty="0"/>
              <a:t> </a:t>
            </a:r>
            <a:r>
              <a:rPr lang="zh-TW" altLang="en-US" dirty="0" smtClean="0"/>
              <a:t>    </a:t>
            </a:r>
            <a:r>
              <a:rPr lang="en-US" altLang="zh-TW" sz="5400" dirty="0" smtClean="0">
                <a:solidFill>
                  <a:srgbClr val="7030A0"/>
                </a:solidFill>
              </a:rPr>
              <a:t>egg</a:t>
            </a:r>
            <a:endParaRPr lang="zh-CN" altLang="en-US" sz="5400" spc="300" dirty="0">
              <a:solidFill>
                <a:srgbClr val="7030A0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8825" y="4078653"/>
            <a:ext cx="1802193" cy="238751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0"/>
          <a:srcRect l="785" t="4335" r="-785" b="49770"/>
          <a:stretch/>
        </p:blipFill>
        <p:spPr>
          <a:xfrm>
            <a:off x="6908800" y="3408219"/>
            <a:ext cx="5153891" cy="30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1FD4D19-97D5-4361-ACBC-C6448C51D917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EBC1800-C356-4252-ADF3-11469AC8FF70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F21B1C23-AA0B-4398-BFCD-358964078609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EF8F9B69-1F0B-4EEB-A5C7-04C61FABCC1F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60A23701-5995-487B-8D61-2D60DA7EB4CE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6FF03953-8573-49B3-BFEC-8CB6B8F2D724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B17E45C2-3E25-4762-AD14-5B9BBBDB3988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CD8C5FA7-CA76-4312-9578-4FB17DD226EC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F5EEF7-F0BD-4836-AEB9-4E855D1CFE94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材料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280FB3DE-CB38-4E11-B1EF-4DC3EB0E04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54" y="4011561"/>
            <a:ext cx="1786177" cy="3067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7284B4-2EBF-4AE5-9817-6839DA074C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892" y="5019354"/>
            <a:ext cx="1130678" cy="19418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3D7B85-B170-4BCF-AFF1-1F44CC909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89" y="4151303"/>
            <a:ext cx="1130678" cy="310699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2F85B2E-7BF0-425A-BDE7-9C5D1467022F}"/>
              </a:ext>
            </a:extLst>
          </p:cNvPr>
          <p:cNvSpPr/>
          <p:nvPr/>
        </p:nvSpPr>
        <p:spPr>
          <a:xfrm>
            <a:off x="2118853" y="1258199"/>
            <a:ext cx="856881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600" spc="300" dirty="0">
                <a:solidFill>
                  <a:srgbClr val="54BCA5"/>
                </a:solidFill>
                <a:sym typeface="印品黑体" panose="00000500000000000000" pitchFamily="2" charset="-122"/>
              </a:rPr>
              <a:t>豆干</a:t>
            </a:r>
            <a:r>
              <a:rPr lang="en-US" altLang="zh-TW" dirty="0"/>
              <a:t> </a:t>
            </a:r>
            <a:r>
              <a:rPr lang="zh-TW" altLang="en-US" dirty="0" smtClean="0"/>
              <a:t>    </a:t>
            </a:r>
            <a:r>
              <a:rPr lang="en-US" altLang="zh-TW" sz="5400" dirty="0">
                <a:solidFill>
                  <a:srgbClr val="7030A0"/>
                </a:solidFill>
              </a:rPr>
              <a:t>d</a:t>
            </a:r>
            <a:r>
              <a:rPr lang="en-US" altLang="zh-TW" sz="5400" dirty="0" smtClean="0">
                <a:solidFill>
                  <a:srgbClr val="7030A0"/>
                </a:solidFill>
              </a:rPr>
              <a:t>ried </a:t>
            </a:r>
            <a:r>
              <a:rPr lang="en-US" altLang="zh-TW" sz="5400" dirty="0">
                <a:solidFill>
                  <a:srgbClr val="7030A0"/>
                </a:solidFill>
              </a:rPr>
              <a:t>tofu </a:t>
            </a:r>
            <a:endParaRPr lang="zh-CN" altLang="en-US" sz="5400" spc="300" dirty="0">
              <a:solidFill>
                <a:srgbClr val="7030A0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92024" y="2608676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. </a:t>
            </a:r>
            <a:endParaRPr lang="zh-TW" altLang="en-US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055" y="2309091"/>
            <a:ext cx="5218546" cy="42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1FD4D19-97D5-4361-ACBC-C6448C51D917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EBC1800-C356-4252-ADF3-11469AC8FF70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F21B1C23-AA0B-4398-BFCD-358964078609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EF8F9B69-1F0B-4EEB-A5C7-04C61FABCC1F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60A23701-5995-487B-8D61-2D60DA7EB4CE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6FF03953-8573-49B3-BFEC-8CB6B8F2D724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B17E45C2-3E25-4762-AD14-5B9BBBDB3988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CD8C5FA7-CA76-4312-9578-4FB17DD226EC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F5EEF7-F0BD-4836-AEB9-4E855D1CFE94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材料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280FB3DE-CB38-4E11-B1EF-4DC3EB0E04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54" y="4011561"/>
            <a:ext cx="1786177" cy="3067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7284B4-2EBF-4AE5-9817-6839DA074C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892" y="5019354"/>
            <a:ext cx="1130678" cy="19418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3D7B85-B170-4BCF-AFF1-1F44CC909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89" y="4151303"/>
            <a:ext cx="1130678" cy="310699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2F85B2E-7BF0-425A-BDE7-9C5D1467022F}"/>
              </a:ext>
            </a:extLst>
          </p:cNvPr>
          <p:cNvSpPr/>
          <p:nvPr/>
        </p:nvSpPr>
        <p:spPr>
          <a:xfrm>
            <a:off x="2118853" y="1258199"/>
            <a:ext cx="8568814" cy="852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600" spc="300" dirty="0" smtClean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豆芽菜</a:t>
            </a:r>
            <a:endParaRPr lang="zh-CN" altLang="en-US" sz="3600" spc="3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75805" y="1387473"/>
            <a:ext cx="26915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olidFill>
                  <a:srgbClr val="7030A0"/>
                </a:solidFill>
              </a:rPr>
              <a:t>bean sprout</a:t>
            </a:r>
            <a:endParaRPr lang="zh-TW" altLang="en-US" sz="4000" dirty="0">
              <a:solidFill>
                <a:srgbClr val="7030A0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1624" y="2419927"/>
            <a:ext cx="5073939" cy="42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25B1BA03-DB83-4A18-BA7A-AC8DE5F558B0}"/>
              </a:ext>
            </a:extLst>
          </p:cNvPr>
          <p:cNvGrpSpPr/>
          <p:nvPr/>
        </p:nvGrpSpPr>
        <p:grpSpPr>
          <a:xfrm>
            <a:off x="315185" y="4298943"/>
            <a:ext cx="11876815" cy="3468621"/>
            <a:chOff x="315185" y="4298943"/>
            <a:chExt cx="11876815" cy="3468621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70B5CB4-A8AA-4DE4-9E67-F4BA2A1CB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26" b="89949" l="1654" r="100000">
                          <a14:foregroundMark x1="63098" y1="10154" x2="49521" y2="12821"/>
                          <a14:foregroundMark x1="85292" y1="34359" x2="77894" y2="34256"/>
                          <a14:foregroundMark x1="77894" y1="34256" x2="70496" y2="30256"/>
                          <a14:foregroundMark x1="70496" y1="30256" x2="68755" y2="28410"/>
                          <a14:foregroundMark x1="8094" y1="28923" x2="21584" y2="31590"/>
                          <a14:foregroundMark x1="34813" y1="41641" x2="28024" y2="44000"/>
                          <a14:foregroundMark x1="28024" y1="44000" x2="34204" y2="41641"/>
                          <a14:foregroundMark x1="1741" y1="25538" x2="1915" y2="28615"/>
                          <a14:foregroundMark x1="76327" y1="40513" x2="76675" y2="65641"/>
                          <a14:foregroundMark x1="76675" y1="65641" x2="76501" y2="66974"/>
                          <a14:foregroundMark x1="12446" y1="49436" x2="12446" y2="49436"/>
                          <a14:foregroundMark x1="12707" y1="51590" x2="12707" y2="51590"/>
                          <a14:foregroundMark x1="12881" y1="54051" x2="12881" y2="54051"/>
                          <a14:foregroundMark x1="12620" y1="55385" x2="12620" y2="55385"/>
                          <a14:foregroundMark x1="13142" y1="56821" x2="13142" y2="56821"/>
                          <a14:foregroundMark x1="12620" y1="58462" x2="12620" y2="58462"/>
                          <a14:foregroundMark x1="13142" y1="59692" x2="13142" y2="59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2671" y="4635409"/>
              <a:ext cx="3459329" cy="293551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2CC56D6-3BB7-4B51-85E4-F6538C459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26" b="89949" l="1654" r="100000">
                          <a14:foregroundMark x1="63098" y1="10154" x2="49521" y2="12821"/>
                          <a14:foregroundMark x1="85292" y1="34359" x2="77894" y2="34256"/>
                          <a14:foregroundMark x1="77894" y1="34256" x2="70496" y2="30256"/>
                          <a14:foregroundMark x1="70496" y1="30256" x2="68755" y2="28410"/>
                          <a14:foregroundMark x1="8094" y1="28923" x2="21584" y2="31590"/>
                          <a14:foregroundMark x1="34813" y1="41641" x2="28024" y2="44000"/>
                          <a14:foregroundMark x1="28024" y1="44000" x2="34204" y2="41641"/>
                          <a14:foregroundMark x1="1741" y1="25538" x2="1915" y2="28615"/>
                          <a14:foregroundMark x1="76327" y1="40513" x2="76675" y2="65641"/>
                          <a14:foregroundMark x1="76675" y1="65641" x2="76501" y2="66974"/>
                          <a14:foregroundMark x1="12446" y1="49436" x2="12446" y2="49436"/>
                          <a14:foregroundMark x1="12707" y1="51590" x2="12707" y2="51590"/>
                          <a14:foregroundMark x1="12881" y1="54051" x2="12881" y2="54051"/>
                          <a14:foregroundMark x1="12620" y1="55385" x2="12620" y2="55385"/>
                          <a14:foregroundMark x1="13142" y1="56821" x2="13142" y2="56821"/>
                          <a14:foregroundMark x1="12620" y1="58462" x2="12620" y2="58462"/>
                          <a14:foregroundMark x1="13142" y1="59692" x2="13142" y2="59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185" y="4832054"/>
              <a:ext cx="3459329" cy="293551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6955DBA-F3F8-4E91-9608-C094FCE32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26" b="89949" l="0" r="90489">
                          <a14:foregroundMark x1="77717" y1="47385" x2="55435" y2="52205"/>
                          <a14:foregroundMark x1="55435" y1="52205" x2="27989" y2="54872"/>
                          <a14:foregroundMark x1="27989" y1="54872" x2="6793" y2="53231"/>
                          <a14:foregroundMark x1="6793" y1="53231" x2="6522" y2="53231"/>
                          <a14:foregroundMark x1="91304" y1="46051" x2="73641" y2="48923"/>
                          <a14:foregroundMark x1="52717" y1="59692" x2="52174" y2="818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626713" y="4298943"/>
              <a:ext cx="1083293" cy="293551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60CBAD0-F074-4000-B858-E42C1B119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26" b="89949" l="0" r="90489">
                          <a14:foregroundMark x1="77717" y1="47385" x2="55435" y2="52205"/>
                          <a14:foregroundMark x1="55435" y1="52205" x2="27989" y2="54872"/>
                          <a14:foregroundMark x1="27989" y1="54872" x2="6793" y2="53231"/>
                          <a14:foregroundMark x1="6793" y1="53231" x2="6522" y2="53231"/>
                          <a14:foregroundMark x1="91304" y1="46051" x2="73641" y2="48923"/>
                          <a14:foregroundMark x1="52717" y1="59692" x2="52174" y2="818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797179" y="4419098"/>
              <a:ext cx="1083293" cy="293551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564A53A-14B5-4267-AE3F-B6F637FC8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26" b="89949" l="1654" r="100000">
                          <a14:foregroundMark x1="63098" y1="10154" x2="49521" y2="12821"/>
                          <a14:foregroundMark x1="85292" y1="34359" x2="77894" y2="34256"/>
                          <a14:foregroundMark x1="77894" y1="34256" x2="70496" y2="30256"/>
                          <a14:foregroundMark x1="70496" y1="30256" x2="68755" y2="28410"/>
                          <a14:foregroundMark x1="8094" y1="28923" x2="21584" y2="31590"/>
                          <a14:foregroundMark x1="34813" y1="41641" x2="28024" y2="44000"/>
                          <a14:foregroundMark x1="28024" y1="44000" x2="34204" y2="41641"/>
                          <a14:foregroundMark x1="1741" y1="25538" x2="1915" y2="28615"/>
                          <a14:foregroundMark x1="76327" y1="40513" x2="76675" y2="65641"/>
                          <a14:foregroundMark x1="76675" y1="65641" x2="76501" y2="66974"/>
                          <a14:foregroundMark x1="12446" y1="49436" x2="12446" y2="49436"/>
                          <a14:foregroundMark x1="12707" y1="51590" x2="12707" y2="51590"/>
                          <a14:foregroundMark x1="12881" y1="54051" x2="12881" y2="54051"/>
                          <a14:foregroundMark x1="12620" y1="55385" x2="12620" y2="55385"/>
                          <a14:foregroundMark x1="13142" y1="56821" x2="13142" y2="56821"/>
                          <a14:foregroundMark x1="12620" y1="58462" x2="12620" y2="58462"/>
                          <a14:foregroundMark x1="13142" y1="59692" x2="13142" y2="59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3928" y="4635409"/>
              <a:ext cx="3459329" cy="2935510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EADFB3A-91ED-4021-BD62-7E089B91AE16}"/>
              </a:ext>
            </a:extLst>
          </p:cNvPr>
          <p:cNvGrpSpPr/>
          <p:nvPr/>
        </p:nvGrpSpPr>
        <p:grpSpPr>
          <a:xfrm>
            <a:off x="0" y="1285507"/>
            <a:ext cx="12192000" cy="875074"/>
            <a:chOff x="0" y="867158"/>
            <a:chExt cx="12192000" cy="1406014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A0CB6BF-5175-4E89-B540-CADA127B90FD}"/>
                </a:ext>
              </a:extLst>
            </p:cNvPr>
            <p:cNvSpPr/>
            <p:nvPr/>
          </p:nvSpPr>
          <p:spPr>
            <a:xfrm>
              <a:off x="0" y="867158"/>
              <a:ext cx="12192000" cy="1406014"/>
            </a:xfrm>
            <a:prstGeom prst="rect">
              <a:avLst/>
            </a:prstGeom>
            <a:solidFill>
              <a:srgbClr val="54B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050EE34-39A2-4CD0-AF1E-EB28A878A2F0}"/>
                </a:ext>
              </a:extLst>
            </p:cNvPr>
            <p:cNvSpPr/>
            <p:nvPr/>
          </p:nvSpPr>
          <p:spPr>
            <a:xfrm>
              <a:off x="4781844" y="867158"/>
              <a:ext cx="6030670" cy="1335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62FC522-D62B-4443-ADD7-CCBA1C005C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72" b="97388" l="2872" r="97635">
                        <a14:foregroundMark x1="2872" y1="27332" x2="29814" y2="55597"/>
                        <a14:foregroundMark x1="29814" y1="55597" x2="29814" y2="55597"/>
                        <a14:foregroundMark x1="94088" y1="76399" x2="90034" y2="75187"/>
                        <a14:foregroundMark x1="65963" y1="90112" x2="77787" y2="98041"/>
                        <a14:foregroundMark x1="77787" y1="98041" x2="77703" y2="90019"/>
                        <a14:foregroundMark x1="77703" y1="90019" x2="77196" y2="89925"/>
                        <a14:foregroundMark x1="44426" y1="54478" x2="58024" y2="42444"/>
                        <a14:foregroundMark x1="76520" y1="97481" x2="77787" y2="95802"/>
                        <a14:foregroundMark x1="97128" y1="2239" x2="97635" y2="1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034" y="4557397"/>
            <a:ext cx="1099974" cy="995922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246B9615-3B65-495A-81C3-18F9E9D64E79}"/>
              </a:ext>
            </a:extLst>
          </p:cNvPr>
          <p:cNvGrpSpPr/>
          <p:nvPr/>
        </p:nvGrpSpPr>
        <p:grpSpPr>
          <a:xfrm>
            <a:off x="3549006" y="2277244"/>
            <a:ext cx="5757198" cy="2778114"/>
            <a:chOff x="2547832" y="2333606"/>
            <a:chExt cx="5757198" cy="2778114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0B34195-3A91-489C-8618-CF7592086AA8}"/>
                </a:ext>
              </a:extLst>
            </p:cNvPr>
            <p:cNvSpPr txBox="1"/>
            <p:nvPr/>
          </p:nvSpPr>
          <p:spPr>
            <a:xfrm>
              <a:off x="2547832" y="2333606"/>
              <a:ext cx="553998" cy="277811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</a:t>
              </a:r>
              <a:r>
                <a:rPr lang="zh-TW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節</a:t>
              </a:r>
              <a:r>
                <a:rPr lang="zh-CN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的</a:t>
              </a:r>
              <a:r>
                <a:rPr lang="zh-CN" altLang="en-US" sz="2400" spc="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由来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21C0BA3-5021-4202-BCB1-8568591050C0}"/>
                </a:ext>
              </a:extLst>
            </p:cNvPr>
            <p:cNvSpPr txBox="1"/>
            <p:nvPr/>
          </p:nvSpPr>
          <p:spPr>
            <a:xfrm>
              <a:off x="4282232" y="2333606"/>
              <a:ext cx="553998" cy="277811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</a:t>
              </a:r>
              <a:r>
                <a:rPr lang="zh-TW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節</a:t>
              </a:r>
              <a:r>
                <a:rPr lang="zh-CN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的</a:t>
              </a:r>
              <a:r>
                <a:rPr lang="zh-CN" altLang="en-US" sz="2400" spc="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民俗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560C4DC-FCE6-44FC-A512-1CB5DA940A5B}"/>
                </a:ext>
              </a:extLst>
            </p:cNvPr>
            <p:cNvSpPr txBox="1"/>
            <p:nvPr/>
          </p:nvSpPr>
          <p:spPr>
            <a:xfrm>
              <a:off x="6016632" y="2333606"/>
              <a:ext cx="553998" cy="277811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</a:t>
              </a:r>
              <a:r>
                <a:rPr lang="zh-TW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節</a:t>
              </a:r>
              <a:r>
                <a:rPr lang="zh-CN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的</a:t>
              </a:r>
              <a:r>
                <a:rPr lang="zh-CN" altLang="en-US" sz="2400" spc="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食物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9BA2DE4-1DB9-4812-9DB5-6BB3B7792315}"/>
                </a:ext>
              </a:extLst>
            </p:cNvPr>
            <p:cNvSpPr txBox="1"/>
            <p:nvPr/>
          </p:nvSpPr>
          <p:spPr>
            <a:xfrm>
              <a:off x="7751032" y="2333606"/>
              <a:ext cx="553998" cy="277811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</a:t>
              </a:r>
              <a:r>
                <a:rPr lang="zh-TW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節</a:t>
              </a:r>
              <a:r>
                <a:rPr lang="zh-CN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的</a:t>
              </a:r>
              <a:r>
                <a:rPr lang="zh-TW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詩</a:t>
              </a:r>
              <a:r>
                <a:rPr lang="zh-CN" altLang="en-US" sz="2400" spc="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歌</a:t>
              </a:r>
              <a:endParaRPr lang="zh-CN" altLang="en-US" sz="2400" spc="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44E68D50-EF45-4589-833F-A73B13D17B9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416" y="1517390"/>
            <a:ext cx="223682" cy="5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6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1FD4D19-97D5-4361-ACBC-C6448C51D917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EBC1800-C356-4252-ADF3-11469AC8FF70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F21B1C23-AA0B-4398-BFCD-358964078609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EF8F9B69-1F0B-4EEB-A5C7-04C61FABCC1F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60A23701-5995-487B-8D61-2D60DA7EB4CE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6FF03953-8573-49B3-BFEC-8CB6B8F2D724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B17E45C2-3E25-4762-AD14-5B9BBBDB3988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CD8C5FA7-CA76-4312-9578-4FB17DD226EC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F5EEF7-F0BD-4836-AEB9-4E855D1CFE94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材料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280FB3DE-CB38-4E11-B1EF-4DC3EB0E04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54" y="4011561"/>
            <a:ext cx="1786177" cy="3067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7284B4-2EBF-4AE5-9817-6839DA074C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892" y="5019354"/>
            <a:ext cx="1130678" cy="19418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3D7B85-B170-4BCF-AFF1-1F44CC909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89" y="4151303"/>
            <a:ext cx="1130678" cy="310699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2F85B2E-7BF0-425A-BDE7-9C5D1467022F}"/>
              </a:ext>
            </a:extLst>
          </p:cNvPr>
          <p:cNvSpPr/>
          <p:nvPr/>
        </p:nvSpPr>
        <p:spPr>
          <a:xfrm>
            <a:off x="2118853" y="1258199"/>
            <a:ext cx="8568814" cy="852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3600" spc="300" dirty="0" smtClean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How to say </a:t>
            </a:r>
            <a:r>
              <a:rPr lang="zh-TW" altLang="en-US" sz="3600" spc="300" dirty="0" smtClean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春捲皮 </a:t>
            </a:r>
            <a:r>
              <a:rPr lang="en-US" altLang="zh-TW" sz="3600" spc="300" dirty="0" smtClean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in English?</a:t>
            </a:r>
            <a:r>
              <a:rPr lang="zh-TW" altLang="en-US" sz="3600" spc="300" dirty="0" smtClean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endParaRPr lang="zh-CN" altLang="en-US" sz="3600" spc="3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6409" y="2219672"/>
            <a:ext cx="5133810" cy="406832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47" y="30362"/>
            <a:ext cx="2048434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1FD4D19-97D5-4361-ACBC-C6448C51D917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EBC1800-C356-4252-ADF3-11469AC8FF70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F21B1C23-AA0B-4398-BFCD-358964078609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EF8F9B69-1F0B-4EEB-A5C7-04C61FABCC1F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60A23701-5995-487B-8D61-2D60DA7EB4CE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6FF03953-8573-49B3-BFEC-8CB6B8F2D724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B17E45C2-3E25-4762-AD14-5B9BBBDB3988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CD8C5FA7-CA76-4312-9578-4FB17DD226EC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F5EEF7-F0BD-4836-AEB9-4E855D1CFE94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280FB3DE-CB38-4E11-B1EF-4DC3EB0E04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54" y="4011561"/>
            <a:ext cx="1786177" cy="3067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7284B4-2EBF-4AE5-9817-6839DA074C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892" y="5019354"/>
            <a:ext cx="1130678" cy="19418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3D7B85-B170-4BCF-AFF1-1F44CC909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3" b="89834" l="3175" r="98571">
                        <a14:foregroundMark x1="12698" y1="3420" x2="38889" y2="12292"/>
                        <a14:foregroundMark x1="38889" y1="12292" x2="70794" y2="15619"/>
                        <a14:foregroundMark x1="70794" y1="15619" x2="92698" y2="13494"/>
                        <a14:foregroundMark x1="23810" y1="10721" x2="33651" y2="15619"/>
                        <a14:foregroundMark x1="33651" y1="15619" x2="51429" y2="18484"/>
                        <a14:foregroundMark x1="51429" y1="18484" x2="64286" y2="18484"/>
                        <a14:foregroundMark x1="64286" y1="18484" x2="82857" y2="18115"/>
                        <a14:foregroundMark x1="82857" y1="18115" x2="92381" y2="16359"/>
                        <a14:foregroundMark x1="10635" y1="3697" x2="54286" y2="6192"/>
                        <a14:foregroundMark x1="3333" y1="2495" x2="3333" y2="6654"/>
                        <a14:foregroundMark x1="97778" y1="12015" x2="98571" y2="12477"/>
                        <a14:backgroundMark x1="1270" y1="739" x2="1270" y2="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89" y="4151303"/>
            <a:ext cx="1130678" cy="310699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2F85B2E-7BF0-425A-BDE7-9C5D1467022F}"/>
              </a:ext>
            </a:extLst>
          </p:cNvPr>
          <p:cNvSpPr/>
          <p:nvPr/>
        </p:nvSpPr>
        <p:spPr>
          <a:xfrm>
            <a:off x="1814054" y="1782580"/>
            <a:ext cx="8568814" cy="193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TW" sz="8800" spc="300" dirty="0">
                <a:solidFill>
                  <a:srgbClr val="7030A0"/>
                </a:solidFill>
                <a:latin typeface="Sylfaen" panose="010A0502050306030303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spring roll </a:t>
            </a:r>
            <a:r>
              <a:rPr lang="en-US" altLang="zh-TW" sz="8800" spc="300" dirty="0">
                <a:solidFill>
                  <a:srgbClr val="FF0000"/>
                </a:solidFill>
                <a:latin typeface="Sylfaen" panose="010A0502050306030303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skin</a:t>
            </a:r>
            <a:endParaRPr lang="zh-CN" altLang="en-US" sz="8800" spc="300" dirty="0">
              <a:solidFill>
                <a:srgbClr val="FF0000"/>
              </a:solidFill>
              <a:latin typeface="Sylfaen" panose="010A0502050306030303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36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89001829-304E-424B-9115-3543267EEAA0}"/>
              </a:ext>
            </a:extLst>
          </p:cNvPr>
          <p:cNvGrpSpPr/>
          <p:nvPr/>
        </p:nvGrpSpPr>
        <p:grpSpPr>
          <a:xfrm>
            <a:off x="3300071" y="2036917"/>
            <a:ext cx="3087330" cy="2182761"/>
            <a:chOff x="3215148" y="1976284"/>
            <a:chExt cx="3087330" cy="218276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EF2BC8C-F8F0-470F-8F6A-BB9A095FC871}"/>
                </a:ext>
              </a:extLst>
            </p:cNvPr>
            <p:cNvSpPr/>
            <p:nvPr/>
          </p:nvSpPr>
          <p:spPr>
            <a:xfrm>
              <a:off x="3215148" y="1976284"/>
              <a:ext cx="2251587" cy="2182761"/>
            </a:xfrm>
            <a:prstGeom prst="rect">
              <a:avLst/>
            </a:prstGeom>
            <a:solidFill>
              <a:srgbClr val="54B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EE4F198-7A14-4505-920A-DFA2874B5942}"/>
                </a:ext>
              </a:extLst>
            </p:cNvPr>
            <p:cNvSpPr txBox="1"/>
            <p:nvPr/>
          </p:nvSpPr>
          <p:spPr>
            <a:xfrm>
              <a:off x="3559278" y="2136640"/>
              <a:ext cx="27432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15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C8570C8-CB8E-4A49-B5AC-0AF1F6253E32}"/>
              </a:ext>
            </a:extLst>
          </p:cNvPr>
          <p:cNvGrpSpPr/>
          <p:nvPr/>
        </p:nvGrpSpPr>
        <p:grpSpPr>
          <a:xfrm>
            <a:off x="79211" y="5428168"/>
            <a:ext cx="11985202" cy="1867448"/>
            <a:chOff x="79211" y="5428168"/>
            <a:chExt cx="11985202" cy="186744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2C7AE70-2A7F-4ACA-B7F5-C22EFCEFD68B}"/>
                </a:ext>
              </a:extLst>
            </p:cNvPr>
            <p:cNvGrpSpPr/>
            <p:nvPr/>
          </p:nvGrpSpPr>
          <p:grpSpPr>
            <a:xfrm>
              <a:off x="79211" y="5712542"/>
              <a:ext cx="7383473" cy="1583074"/>
              <a:chOff x="315185" y="4298943"/>
              <a:chExt cx="11876815" cy="3468621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BB152A0B-CC52-4DA3-9217-D42825EBF5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026" b="89949" l="1654" r="100000">
                            <a14:foregroundMark x1="63098" y1="10154" x2="49521" y2="12821"/>
                            <a14:foregroundMark x1="85292" y1="34359" x2="77894" y2="34256"/>
                            <a14:foregroundMark x1="77894" y1="34256" x2="70496" y2="30256"/>
                            <a14:foregroundMark x1="70496" y1="30256" x2="68755" y2="28410"/>
                            <a14:foregroundMark x1="8094" y1="28923" x2="21584" y2="31590"/>
                            <a14:foregroundMark x1="34813" y1="41641" x2="28024" y2="44000"/>
                            <a14:foregroundMark x1="28024" y1="44000" x2="34204" y2="41641"/>
                            <a14:foregroundMark x1="1741" y1="25538" x2="1915" y2="28615"/>
                            <a14:foregroundMark x1="76327" y1="40513" x2="76675" y2="65641"/>
                            <a14:foregroundMark x1="76675" y1="65641" x2="76501" y2="66974"/>
                            <a14:foregroundMark x1="12446" y1="49436" x2="12446" y2="49436"/>
                            <a14:foregroundMark x1="12707" y1="51590" x2="12707" y2="51590"/>
                            <a14:foregroundMark x1="12881" y1="54051" x2="12881" y2="54051"/>
                            <a14:foregroundMark x1="12620" y1="55385" x2="12620" y2="55385"/>
                            <a14:foregroundMark x1="13142" y1="56821" x2="13142" y2="56821"/>
                            <a14:foregroundMark x1="12620" y1="58462" x2="12620" y2="58462"/>
                            <a14:foregroundMark x1="13142" y1="59692" x2="13142" y2="59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32671" y="4635409"/>
                <a:ext cx="3459329" cy="2935510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42815064-4398-4DC9-B540-3836BDC15C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026" b="89949" l="1654" r="100000">
                            <a14:foregroundMark x1="63098" y1="10154" x2="49521" y2="12821"/>
                            <a14:foregroundMark x1="85292" y1="34359" x2="77894" y2="34256"/>
                            <a14:foregroundMark x1="77894" y1="34256" x2="70496" y2="30256"/>
                            <a14:foregroundMark x1="70496" y1="30256" x2="68755" y2="28410"/>
                            <a14:foregroundMark x1="8094" y1="28923" x2="21584" y2="31590"/>
                            <a14:foregroundMark x1="34813" y1="41641" x2="28024" y2="44000"/>
                            <a14:foregroundMark x1="28024" y1="44000" x2="34204" y2="41641"/>
                            <a14:foregroundMark x1="1741" y1="25538" x2="1915" y2="28615"/>
                            <a14:foregroundMark x1="76327" y1="40513" x2="76675" y2="65641"/>
                            <a14:foregroundMark x1="76675" y1="65641" x2="76501" y2="66974"/>
                            <a14:foregroundMark x1="12446" y1="49436" x2="12446" y2="49436"/>
                            <a14:foregroundMark x1="12707" y1="51590" x2="12707" y2="51590"/>
                            <a14:foregroundMark x1="12881" y1="54051" x2="12881" y2="54051"/>
                            <a14:foregroundMark x1="12620" y1="55385" x2="12620" y2="55385"/>
                            <a14:foregroundMark x1="13142" y1="56821" x2="13142" y2="56821"/>
                            <a14:foregroundMark x1="12620" y1="58462" x2="12620" y2="58462"/>
                            <a14:foregroundMark x1="13142" y1="59692" x2="13142" y2="59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5185" y="4832054"/>
                <a:ext cx="3459329" cy="293551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1E3D5F04-D894-4C3D-9AC5-F9E220B5E4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026" b="89949" l="0" r="90489">
                            <a14:foregroundMark x1="77717" y1="47385" x2="55435" y2="52205"/>
                            <a14:foregroundMark x1="55435" y1="52205" x2="27989" y2="54872"/>
                            <a14:foregroundMark x1="27989" y1="54872" x2="6793" y2="53231"/>
                            <a14:foregroundMark x1="6793" y1="53231" x2="6522" y2="53231"/>
                            <a14:foregroundMark x1="91304" y1="46051" x2="73641" y2="48923"/>
                            <a14:foregroundMark x1="52717" y1="59692" x2="52174" y2="818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3626713" y="4298943"/>
                <a:ext cx="1083293" cy="2935510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5EEE99F-C31C-4C85-96A7-C594948179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026" b="89949" l="0" r="90489">
                            <a14:foregroundMark x1="77717" y1="47385" x2="55435" y2="52205"/>
                            <a14:foregroundMark x1="55435" y1="52205" x2="27989" y2="54872"/>
                            <a14:foregroundMark x1="27989" y1="54872" x2="6793" y2="53231"/>
                            <a14:foregroundMark x1="6793" y1="53231" x2="6522" y2="53231"/>
                            <a14:foregroundMark x1="91304" y1="46051" x2="73641" y2="48923"/>
                            <a14:foregroundMark x1="52717" y1="59692" x2="52174" y2="818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7797179" y="4419098"/>
                <a:ext cx="1083293" cy="2935510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1D755370-03F4-4691-806C-406000B874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026" b="89949" l="1654" r="100000">
                            <a14:foregroundMark x1="63098" y1="10154" x2="49521" y2="12821"/>
                            <a14:foregroundMark x1="85292" y1="34359" x2="77894" y2="34256"/>
                            <a14:foregroundMark x1="77894" y1="34256" x2="70496" y2="30256"/>
                            <a14:foregroundMark x1="70496" y1="30256" x2="68755" y2="28410"/>
                            <a14:foregroundMark x1="8094" y1="28923" x2="21584" y2="31590"/>
                            <a14:foregroundMark x1="34813" y1="41641" x2="28024" y2="44000"/>
                            <a14:foregroundMark x1="28024" y1="44000" x2="34204" y2="41641"/>
                            <a14:foregroundMark x1="1741" y1="25538" x2="1915" y2="28615"/>
                            <a14:foregroundMark x1="76327" y1="40513" x2="76675" y2="65641"/>
                            <a14:foregroundMark x1="76675" y1="65641" x2="76501" y2="66974"/>
                            <a14:foregroundMark x1="12446" y1="49436" x2="12446" y2="49436"/>
                            <a14:foregroundMark x1="12707" y1="51590" x2="12707" y2="51590"/>
                            <a14:foregroundMark x1="12881" y1="54051" x2="12881" y2="54051"/>
                            <a14:foregroundMark x1="12620" y1="55385" x2="12620" y2="55385"/>
                            <a14:foregroundMark x1="13142" y1="56821" x2="13142" y2="56821"/>
                            <a14:foregroundMark x1="12620" y1="58462" x2="12620" y2="58462"/>
                            <a14:foregroundMark x1="13142" y1="59692" x2="13142" y2="59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23928" y="4635409"/>
                <a:ext cx="3459329" cy="2935510"/>
              </a:xfrm>
              <a:prstGeom prst="rect">
                <a:avLst/>
              </a:prstGeom>
            </p:spPr>
          </p:pic>
        </p:grpSp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B8E4DD95-1F49-466C-83B2-BE05C9DF4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26" b="89949" l="1654" r="100000">
                          <a14:foregroundMark x1="63098" y1="10154" x2="49521" y2="12821"/>
                          <a14:foregroundMark x1="85292" y1="34359" x2="77894" y2="34256"/>
                          <a14:foregroundMark x1="77894" y1="34256" x2="70496" y2="30256"/>
                          <a14:foregroundMark x1="70496" y1="30256" x2="68755" y2="28410"/>
                          <a14:foregroundMark x1="8094" y1="28923" x2="21584" y2="31590"/>
                          <a14:foregroundMark x1="34813" y1="41641" x2="28024" y2="44000"/>
                          <a14:foregroundMark x1="28024" y1="44000" x2="34204" y2="41641"/>
                          <a14:foregroundMark x1="1741" y1="25538" x2="1915" y2="28615"/>
                          <a14:foregroundMark x1="76327" y1="40513" x2="76675" y2="65641"/>
                          <a14:foregroundMark x1="76675" y1="65641" x2="76501" y2="66974"/>
                          <a14:foregroundMark x1="12446" y1="49436" x2="12446" y2="49436"/>
                          <a14:foregroundMark x1="12707" y1="51590" x2="12707" y2="51590"/>
                          <a14:foregroundMark x1="12881" y1="54051" x2="12881" y2="54051"/>
                          <a14:foregroundMark x1="12620" y1="55385" x2="12620" y2="55385"/>
                          <a14:foregroundMark x1="13142" y1="56821" x2="13142" y2="56821"/>
                          <a14:foregroundMark x1="12620" y1="58462" x2="12620" y2="58462"/>
                          <a14:foregroundMark x1="13142" y1="59692" x2="13142" y2="59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13848" y="5916028"/>
              <a:ext cx="2150565" cy="133976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91B47CB-2044-4C09-8D4A-8838F62B1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26" b="89949" l="1654" r="100000">
                          <a14:foregroundMark x1="63098" y1="10154" x2="49521" y2="12821"/>
                          <a14:foregroundMark x1="85292" y1="34359" x2="77894" y2="34256"/>
                          <a14:foregroundMark x1="77894" y1="34256" x2="70496" y2="30256"/>
                          <a14:foregroundMark x1="70496" y1="30256" x2="68755" y2="28410"/>
                          <a14:foregroundMark x1="8094" y1="28923" x2="21584" y2="31590"/>
                          <a14:foregroundMark x1="34813" y1="41641" x2="28024" y2="44000"/>
                          <a14:foregroundMark x1="28024" y1="44000" x2="34204" y2="41641"/>
                          <a14:foregroundMark x1="1741" y1="25538" x2="1915" y2="28615"/>
                          <a14:foregroundMark x1="76327" y1="40513" x2="76675" y2="65641"/>
                          <a14:foregroundMark x1="76675" y1="65641" x2="76501" y2="66974"/>
                          <a14:foregroundMark x1="12446" y1="49436" x2="12446" y2="49436"/>
                          <a14:foregroundMark x1="12707" y1="51590" x2="12707" y2="51590"/>
                          <a14:foregroundMark x1="12881" y1="54051" x2="12881" y2="54051"/>
                          <a14:foregroundMark x1="12620" y1="55385" x2="12620" y2="55385"/>
                          <a14:foregroundMark x1="13142" y1="56821" x2="13142" y2="56821"/>
                          <a14:foregroundMark x1="12620" y1="58462" x2="12620" y2="58462"/>
                          <a14:foregroundMark x1="13142" y1="59692" x2="13142" y2="59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91891" y="5823909"/>
              <a:ext cx="2150565" cy="133976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55808B81-E94D-4ACD-A770-B8AF87C1F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26" b="89949" l="0" r="90489">
                          <a14:foregroundMark x1="77717" y1="47385" x2="55435" y2="52205"/>
                          <a14:foregroundMark x1="55435" y1="52205" x2="27989" y2="54872"/>
                          <a14:foregroundMark x1="27989" y1="54872" x2="6793" y2="53231"/>
                          <a14:foregroundMark x1="6793" y1="53231" x2="6522" y2="53231"/>
                          <a14:foregroundMark x1="91304" y1="46051" x2="73641" y2="48923"/>
                          <a14:foregroundMark x1="52717" y1="59692" x2="52174" y2="818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240396" y="5428168"/>
              <a:ext cx="673452" cy="1339763"/>
            </a:xfrm>
            <a:prstGeom prst="rect">
              <a:avLst/>
            </a:prstGeom>
          </p:spPr>
        </p:pic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3DD9CE9A-5770-4826-A042-49A0E66C009A}"/>
              </a:ext>
            </a:extLst>
          </p:cNvPr>
          <p:cNvSpPr txBox="1"/>
          <p:nvPr/>
        </p:nvSpPr>
        <p:spPr>
          <a:xfrm>
            <a:off x="6128159" y="3555280"/>
            <a:ext cx="3963056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6600" spc="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詩歌</a:t>
            </a:r>
            <a:endParaRPr lang="zh-CN" altLang="en-US" sz="6600" spc="600" dirty="0">
              <a:solidFill>
                <a:srgbClr val="54BC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44582B43-49D7-4CC7-A75D-440A5A43B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72" b="97388" l="2872" r="97635">
                        <a14:foregroundMark x1="2872" y1="27332" x2="29814" y2="55597"/>
                        <a14:foregroundMark x1="29814" y1="55597" x2="29814" y2="55597"/>
                        <a14:foregroundMark x1="94088" y1="76399" x2="90034" y2="75187"/>
                        <a14:foregroundMark x1="65963" y1="90112" x2="77787" y2="98041"/>
                        <a14:foregroundMark x1="77787" y1="98041" x2="77703" y2="90019"/>
                        <a14:foregroundMark x1="77703" y1="90019" x2="77196" y2="89925"/>
                        <a14:foregroundMark x1="44426" y1="54478" x2="58024" y2="42444"/>
                        <a14:foregroundMark x1="76520" y1="97481" x2="77787" y2="95802"/>
                        <a14:foregroundMark x1="97128" y1="2239" x2="97635" y2="1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552" y="2098549"/>
            <a:ext cx="1128471" cy="1021724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755762-D6AE-4B6A-903D-17FB19A9F9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7" b="96533" l="5998" r="97578">
                        <a14:foregroundMark x1="25490" y1="35360" x2="43599" y2="35531"/>
                        <a14:foregroundMark x1="6574" y1="24829" x2="9112" y2="27868"/>
                        <a14:foregroundMark x1="7843" y1="30865" x2="8651" y2="34247"/>
                        <a14:foregroundMark x1="11303" y1="38228" x2="6113" y2="44777"/>
                        <a14:foregroundMark x1="35409" y1="41267" x2="38870" y2="42380"/>
                        <a14:foregroundMark x1="71511" y1="54366" x2="75433" y2="57577"/>
                        <a14:foregroundMark x1="86621" y1="58990" x2="90081" y2="59803"/>
                        <a14:foregroundMark x1="97347" y1="51327" x2="97578" y2="67637"/>
                        <a14:foregroundMark x1="97578" y1="67637" x2="96540" y2="69692"/>
                        <a14:foregroundMark x1="75894" y1="93493" x2="62976" y2="96533"/>
                        <a14:foregroundMark x1="37947" y1="11858" x2="34141" y2="31378"/>
                        <a14:foregroundMark x1="46136" y1="4538" x2="44867" y2="6592"/>
                        <a14:foregroundMark x1="60323" y1="1327" x2="56863" y2="3553"/>
                        <a14:foregroundMark x1="51326" y1="57577" x2="53864" y2="6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467" y="494850"/>
            <a:ext cx="869541" cy="234284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408" y="376210"/>
            <a:ext cx="5005250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6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8169FB5-64C0-4C52-8700-AC2C55287C55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510B2DB-B523-412D-9A44-665A374F3E5B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FA7589F8-0E76-40BF-9495-4DFC027267B4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53E1647C-DDA4-4C8D-BDE6-F57B0654FAA4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D1CDF2C6-3B63-4460-8C77-E38F5F16F177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FD86E493-3C6F-4E97-A616-E1C88C993BEC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A0226034-B7EB-4648-9DCB-6A79F82C9ED1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38103F5C-7803-45CC-A827-D68EC1CA63B8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0706535-68E8-49E3-B5B3-C0DC35A683AD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</a:t>
              </a:r>
              <a:r>
                <a:rPr lang="en-US" altLang="zh-CN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</a:t>
              </a:r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5E334D33-7DE8-4E32-B4A1-2E2195AFA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6" b="89949" l="1654" r="100000">
                        <a14:foregroundMark x1="63098" y1="10154" x2="49521" y2="12821"/>
                        <a14:foregroundMark x1="85292" y1="34359" x2="77894" y2="34256"/>
                        <a14:foregroundMark x1="77894" y1="34256" x2="70496" y2="30256"/>
                        <a14:foregroundMark x1="70496" y1="30256" x2="68755" y2="28410"/>
                        <a14:foregroundMark x1="8094" y1="28923" x2="21584" y2="31590"/>
                        <a14:foregroundMark x1="34813" y1="41641" x2="28024" y2="44000"/>
                        <a14:foregroundMark x1="28024" y1="44000" x2="34204" y2="41641"/>
                        <a14:foregroundMark x1="1741" y1="25538" x2="1915" y2="28615"/>
                        <a14:foregroundMark x1="76327" y1="40513" x2="76675" y2="65641"/>
                        <a14:foregroundMark x1="76675" y1="65641" x2="76501" y2="66974"/>
                        <a14:foregroundMark x1="12446" y1="49436" x2="12446" y2="49436"/>
                        <a14:foregroundMark x1="12707" y1="51590" x2="12707" y2="51590"/>
                        <a14:foregroundMark x1="12881" y1="54051" x2="12881" y2="54051"/>
                        <a14:foregroundMark x1="12620" y1="55385" x2="12620" y2="55385"/>
                        <a14:foregroundMark x1="13142" y1="56821" x2="13142" y2="56821"/>
                        <a14:foregroundMark x1="12620" y1="58462" x2="12620" y2="58462"/>
                        <a14:foregroundMark x1="13142" y1="59692" x2="13142" y2="59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76" y="4195897"/>
            <a:ext cx="3219774" cy="34610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E200DCB-F40D-4228-AF27-DA4C8E20D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2" b="97388" l="2872" r="97635">
                        <a14:foregroundMark x1="2872" y1="27332" x2="29814" y2="55597"/>
                        <a14:foregroundMark x1="29814" y1="55597" x2="29814" y2="55597"/>
                        <a14:foregroundMark x1="94088" y1="76399" x2="90034" y2="75187"/>
                        <a14:foregroundMark x1="65963" y1="90112" x2="77787" y2="98041"/>
                        <a14:foregroundMark x1="77787" y1="98041" x2="77703" y2="90019"/>
                        <a14:foregroundMark x1="77703" y1="90019" x2="77196" y2="89925"/>
                        <a14:foregroundMark x1="44426" y1="54478" x2="58024" y2="42444"/>
                        <a14:foregroundMark x1="76520" y1="97481" x2="77787" y2="95802"/>
                        <a14:foregroundMark x1="97128" y1="2239" x2="97635" y2="1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763" y="3279958"/>
            <a:ext cx="1128471" cy="102172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48000" y="2690336"/>
            <a:ext cx="84789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/>
              <a:t>            清  </a:t>
            </a:r>
            <a:r>
              <a:rPr lang="zh-TW" altLang="en-US" sz="4000" dirty="0"/>
              <a:t>明          </a:t>
            </a:r>
            <a:r>
              <a:rPr lang="zh-TW" altLang="en-US" sz="4000" dirty="0" smtClean="0"/>
              <a:t>唐  </a:t>
            </a:r>
            <a:r>
              <a:rPr lang="zh-TW" altLang="en-US" sz="4000" dirty="0"/>
              <a:t>杜  牧 </a:t>
            </a:r>
          </a:p>
          <a:p>
            <a:r>
              <a:rPr lang="zh-TW" altLang="en-US" sz="4000" dirty="0" smtClean="0"/>
              <a:t>  </a:t>
            </a:r>
            <a:endParaRPr lang="en-US" altLang="zh-TW" sz="4000" dirty="0" smtClean="0"/>
          </a:p>
          <a:p>
            <a:r>
              <a:rPr lang="zh-TW" altLang="en-US" sz="4000" dirty="0"/>
              <a:t> </a:t>
            </a:r>
            <a:r>
              <a:rPr lang="zh-TW" altLang="en-US" sz="4000" dirty="0" smtClean="0"/>
              <a:t> 清  </a:t>
            </a:r>
            <a:r>
              <a:rPr lang="zh-TW" altLang="en-US" sz="4000" dirty="0"/>
              <a:t>明  時  節  雨  紛  紛 ，</a:t>
            </a:r>
          </a:p>
          <a:p>
            <a:r>
              <a:rPr lang="zh-TW" altLang="en-US" sz="4000" dirty="0"/>
              <a:t>  路  上  行  人  欲  斷  魂。</a:t>
            </a:r>
          </a:p>
          <a:p>
            <a:r>
              <a:rPr lang="zh-TW" altLang="en-US" sz="4000" dirty="0"/>
              <a:t>  借  問  酒  家  何  處  有？ </a:t>
            </a:r>
          </a:p>
          <a:p>
            <a:r>
              <a:rPr lang="zh-TW" altLang="en-US" sz="4000" dirty="0"/>
              <a:t>  牧  童  遙  指  杏  花  村。 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5" y="194493"/>
            <a:ext cx="3875895" cy="26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8169FB5-64C0-4C52-8700-AC2C55287C55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510B2DB-B523-412D-9A44-665A374F3E5B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FA7589F8-0E76-40BF-9495-4DFC027267B4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53E1647C-DDA4-4C8D-BDE6-F57B0654FAA4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D1CDF2C6-3B63-4460-8C77-E38F5F16F177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FD86E493-3C6F-4E97-A616-E1C88C993BEC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A0226034-B7EB-4648-9DCB-6A79F82C9ED1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38103F5C-7803-45CC-A827-D68EC1CA63B8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0706535-68E8-49E3-B5B3-C0DC35A683AD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</a:t>
              </a:r>
              <a:r>
                <a:rPr lang="en-US" altLang="zh-CN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</a:t>
              </a:r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5E334D33-7DE8-4E32-B4A1-2E2195AFA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6" b="89949" l="1654" r="100000">
                        <a14:foregroundMark x1="63098" y1="10154" x2="49521" y2="12821"/>
                        <a14:foregroundMark x1="85292" y1="34359" x2="77894" y2="34256"/>
                        <a14:foregroundMark x1="77894" y1="34256" x2="70496" y2="30256"/>
                        <a14:foregroundMark x1="70496" y1="30256" x2="68755" y2="28410"/>
                        <a14:foregroundMark x1="8094" y1="28923" x2="21584" y2="31590"/>
                        <a14:foregroundMark x1="34813" y1="41641" x2="28024" y2="44000"/>
                        <a14:foregroundMark x1="28024" y1="44000" x2="34204" y2="41641"/>
                        <a14:foregroundMark x1="1741" y1="25538" x2="1915" y2="28615"/>
                        <a14:foregroundMark x1="76327" y1="40513" x2="76675" y2="65641"/>
                        <a14:foregroundMark x1="76675" y1="65641" x2="76501" y2="66974"/>
                        <a14:foregroundMark x1="12446" y1="49436" x2="12446" y2="49436"/>
                        <a14:foregroundMark x1="12707" y1="51590" x2="12707" y2="51590"/>
                        <a14:foregroundMark x1="12881" y1="54051" x2="12881" y2="54051"/>
                        <a14:foregroundMark x1="12620" y1="55385" x2="12620" y2="55385"/>
                        <a14:foregroundMark x1="13142" y1="56821" x2="13142" y2="56821"/>
                        <a14:foregroundMark x1="12620" y1="58462" x2="12620" y2="58462"/>
                        <a14:foregroundMark x1="13142" y1="59692" x2="13142" y2="59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76" y="4301682"/>
            <a:ext cx="3219774" cy="34610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E200DCB-F40D-4228-AF27-DA4C8E20D9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2" b="97388" l="2872" r="97635">
                        <a14:foregroundMark x1="2872" y1="27332" x2="29814" y2="55597"/>
                        <a14:foregroundMark x1="29814" y1="55597" x2="29814" y2="55597"/>
                        <a14:foregroundMark x1="94088" y1="76399" x2="90034" y2="75187"/>
                        <a14:foregroundMark x1="65963" y1="90112" x2="77787" y2="98041"/>
                        <a14:foregroundMark x1="77787" y1="98041" x2="77703" y2="90019"/>
                        <a14:foregroundMark x1="77703" y1="90019" x2="77196" y2="89925"/>
                        <a14:foregroundMark x1="44426" y1="54478" x2="58024" y2="42444"/>
                        <a14:foregroundMark x1="76520" y1="97481" x2="77787" y2="95802"/>
                        <a14:foregroundMark x1="97128" y1="2239" x2="97635" y2="1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763" y="3279958"/>
            <a:ext cx="1128471" cy="102172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837234" y="2083608"/>
            <a:ext cx="84789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/>
              <a:t>   寒食 唐</a:t>
            </a:r>
            <a:r>
              <a:rPr lang="en-US" altLang="zh-TW" sz="4000" dirty="0" smtClean="0"/>
              <a:t>·  </a:t>
            </a:r>
            <a:r>
              <a:rPr lang="zh-TW" altLang="en-US" sz="4000" dirty="0" smtClean="0"/>
              <a:t>韓</a:t>
            </a:r>
            <a:r>
              <a:rPr lang="zh-TW" altLang="en-US" sz="4000" dirty="0"/>
              <a:t>翃</a:t>
            </a:r>
          </a:p>
          <a:p>
            <a:r>
              <a:rPr lang="zh-TW" altLang="en-US" sz="4000" dirty="0" smtClean="0"/>
              <a:t>春</a:t>
            </a:r>
            <a:r>
              <a:rPr lang="zh-TW" altLang="en-US" sz="4000" dirty="0"/>
              <a:t>城無處不飛花</a:t>
            </a:r>
            <a:r>
              <a:rPr lang="zh-TW" altLang="en-US" sz="4000" dirty="0" smtClean="0"/>
              <a:t>，</a:t>
            </a:r>
            <a:endParaRPr lang="en-US" altLang="zh-TW" sz="4000" dirty="0" smtClean="0"/>
          </a:p>
          <a:p>
            <a:r>
              <a:rPr lang="zh-TW" altLang="en-US" sz="4000" dirty="0" smtClean="0"/>
              <a:t>寒食</a:t>
            </a:r>
            <a:r>
              <a:rPr lang="zh-TW" altLang="en-US" sz="4000" dirty="0"/>
              <a:t>東風御柳斜。</a:t>
            </a:r>
          </a:p>
          <a:p>
            <a:r>
              <a:rPr lang="zh-TW" altLang="en-US" sz="4000" dirty="0" smtClean="0"/>
              <a:t>日暮</a:t>
            </a:r>
            <a:r>
              <a:rPr lang="zh-TW" altLang="en-US" sz="4000" dirty="0"/>
              <a:t>漢宮傳蠟燭</a:t>
            </a:r>
            <a:r>
              <a:rPr lang="zh-TW" altLang="en-US" sz="4000" dirty="0" smtClean="0"/>
              <a:t>，</a:t>
            </a:r>
            <a:endParaRPr lang="en-US" altLang="zh-TW" sz="4000" dirty="0" smtClean="0"/>
          </a:p>
          <a:p>
            <a:r>
              <a:rPr lang="zh-TW" altLang="en-US" sz="4000" dirty="0" smtClean="0"/>
              <a:t>輕</a:t>
            </a:r>
            <a:r>
              <a:rPr lang="zh-TW" altLang="en-US" sz="4000" dirty="0"/>
              <a:t>煙散入五侯家。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909" y="1149076"/>
            <a:ext cx="4447309" cy="350605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137563" y="58618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>
                <a:hlinkClick r:id="rId8"/>
              </a:rPr>
              <a:t>https://vd3.bdstatic.com/mda-jmus987vcq0j8xtv/v1-cae/hd/mda-jmus987vcq0j8xtv.mp4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07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512150-3F60-421C-8350-30D405098C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52" y="0"/>
            <a:ext cx="10149496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A754A12-4B84-4CF4-8394-86AC88345451}"/>
              </a:ext>
            </a:extLst>
          </p:cNvPr>
          <p:cNvSpPr/>
          <p:nvPr/>
        </p:nvSpPr>
        <p:spPr>
          <a:xfrm>
            <a:off x="3605646" y="2633527"/>
            <a:ext cx="4364181" cy="743518"/>
          </a:xfrm>
          <a:prstGeom prst="rect">
            <a:avLst/>
          </a:prstGeom>
          <a:solidFill>
            <a:srgbClr val="00B05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5400" dirty="0" smtClean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The end</a:t>
            </a:r>
            <a:endParaRPr lang="zh-CN" altLang="en-US" sz="5400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88F551-5C5C-40D8-9DA8-D354CEE9B9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7" b="96533" l="5998" r="97578">
                        <a14:foregroundMark x1="25490" y1="35360" x2="43599" y2="35531"/>
                        <a14:foregroundMark x1="6574" y1="24829" x2="9112" y2="27868"/>
                        <a14:foregroundMark x1="7843" y1="30865" x2="8651" y2="34247"/>
                        <a14:foregroundMark x1="11303" y1="38228" x2="6113" y2="44777"/>
                        <a14:foregroundMark x1="35409" y1="41267" x2="38870" y2="42380"/>
                        <a14:foregroundMark x1="71511" y1="54366" x2="75433" y2="57577"/>
                        <a14:foregroundMark x1="86621" y1="58990" x2="90081" y2="59803"/>
                        <a14:foregroundMark x1="97347" y1="51327" x2="97578" y2="67637"/>
                        <a14:foregroundMark x1="97578" y1="67637" x2="96540" y2="69692"/>
                        <a14:foregroundMark x1="75894" y1="93493" x2="62976" y2="96533"/>
                        <a14:foregroundMark x1="37947" y1="11858" x2="34141" y2="31378"/>
                        <a14:foregroundMark x1="46136" y1="4538" x2="44867" y2="6592"/>
                        <a14:foregroundMark x1="60323" y1="1327" x2="56863" y2="3553"/>
                        <a14:foregroundMark x1="51326" y1="57577" x2="53864" y2="6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916" y="2566423"/>
            <a:ext cx="869541" cy="23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89001829-304E-424B-9115-3543267EEAA0}"/>
              </a:ext>
            </a:extLst>
          </p:cNvPr>
          <p:cNvGrpSpPr/>
          <p:nvPr/>
        </p:nvGrpSpPr>
        <p:grpSpPr>
          <a:xfrm>
            <a:off x="1267679" y="937512"/>
            <a:ext cx="3087330" cy="2182761"/>
            <a:chOff x="3215148" y="1976284"/>
            <a:chExt cx="3087330" cy="218276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EF2BC8C-F8F0-470F-8F6A-BB9A095FC871}"/>
                </a:ext>
              </a:extLst>
            </p:cNvPr>
            <p:cNvSpPr/>
            <p:nvPr/>
          </p:nvSpPr>
          <p:spPr>
            <a:xfrm>
              <a:off x="3215148" y="1976284"/>
              <a:ext cx="2251587" cy="2182761"/>
            </a:xfrm>
            <a:prstGeom prst="rect">
              <a:avLst/>
            </a:prstGeom>
            <a:solidFill>
              <a:srgbClr val="54B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EE4F198-7A14-4505-920A-DFA2874B5942}"/>
                </a:ext>
              </a:extLst>
            </p:cNvPr>
            <p:cNvSpPr txBox="1"/>
            <p:nvPr/>
          </p:nvSpPr>
          <p:spPr>
            <a:xfrm>
              <a:off x="3559278" y="2136640"/>
              <a:ext cx="27432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15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C8570C8-CB8E-4A49-B5AC-0AF1F6253E32}"/>
              </a:ext>
            </a:extLst>
          </p:cNvPr>
          <p:cNvGrpSpPr/>
          <p:nvPr/>
        </p:nvGrpSpPr>
        <p:grpSpPr>
          <a:xfrm>
            <a:off x="79211" y="5428168"/>
            <a:ext cx="11985202" cy="1867448"/>
            <a:chOff x="79211" y="5428168"/>
            <a:chExt cx="11985202" cy="186744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2C7AE70-2A7F-4ACA-B7F5-C22EFCEFD68B}"/>
                </a:ext>
              </a:extLst>
            </p:cNvPr>
            <p:cNvGrpSpPr/>
            <p:nvPr/>
          </p:nvGrpSpPr>
          <p:grpSpPr>
            <a:xfrm>
              <a:off x="79211" y="5712542"/>
              <a:ext cx="7383473" cy="1583074"/>
              <a:chOff x="315185" y="4298943"/>
              <a:chExt cx="11876815" cy="3468621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BB152A0B-CC52-4DA3-9217-D42825EBF5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026" b="89949" l="1654" r="100000">
                            <a14:foregroundMark x1="63098" y1="10154" x2="49521" y2="12821"/>
                            <a14:foregroundMark x1="85292" y1="34359" x2="77894" y2="34256"/>
                            <a14:foregroundMark x1="77894" y1="34256" x2="70496" y2="30256"/>
                            <a14:foregroundMark x1="70496" y1="30256" x2="68755" y2="28410"/>
                            <a14:foregroundMark x1="8094" y1="28923" x2="21584" y2="31590"/>
                            <a14:foregroundMark x1="34813" y1="41641" x2="28024" y2="44000"/>
                            <a14:foregroundMark x1="28024" y1="44000" x2="34204" y2="41641"/>
                            <a14:foregroundMark x1="1741" y1="25538" x2="1915" y2="28615"/>
                            <a14:foregroundMark x1="76327" y1="40513" x2="76675" y2="65641"/>
                            <a14:foregroundMark x1="76675" y1="65641" x2="76501" y2="66974"/>
                            <a14:foregroundMark x1="12446" y1="49436" x2="12446" y2="49436"/>
                            <a14:foregroundMark x1="12707" y1="51590" x2="12707" y2="51590"/>
                            <a14:foregroundMark x1="12881" y1="54051" x2="12881" y2="54051"/>
                            <a14:foregroundMark x1="12620" y1="55385" x2="12620" y2="55385"/>
                            <a14:foregroundMark x1="13142" y1="56821" x2="13142" y2="56821"/>
                            <a14:foregroundMark x1="12620" y1="58462" x2="12620" y2="58462"/>
                            <a14:foregroundMark x1="13142" y1="59692" x2="13142" y2="59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32671" y="4635409"/>
                <a:ext cx="3459329" cy="2935510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42815064-4398-4DC9-B540-3836BDC15C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026" b="89949" l="1654" r="100000">
                            <a14:foregroundMark x1="63098" y1="10154" x2="49521" y2="12821"/>
                            <a14:foregroundMark x1="85292" y1="34359" x2="77894" y2="34256"/>
                            <a14:foregroundMark x1="77894" y1="34256" x2="70496" y2="30256"/>
                            <a14:foregroundMark x1="70496" y1="30256" x2="68755" y2="28410"/>
                            <a14:foregroundMark x1="8094" y1="28923" x2="21584" y2="31590"/>
                            <a14:foregroundMark x1="34813" y1="41641" x2="28024" y2="44000"/>
                            <a14:foregroundMark x1="28024" y1="44000" x2="34204" y2="41641"/>
                            <a14:foregroundMark x1="1741" y1="25538" x2="1915" y2="28615"/>
                            <a14:foregroundMark x1="76327" y1="40513" x2="76675" y2="65641"/>
                            <a14:foregroundMark x1="76675" y1="65641" x2="76501" y2="66974"/>
                            <a14:foregroundMark x1="12446" y1="49436" x2="12446" y2="49436"/>
                            <a14:foregroundMark x1="12707" y1="51590" x2="12707" y2="51590"/>
                            <a14:foregroundMark x1="12881" y1="54051" x2="12881" y2="54051"/>
                            <a14:foregroundMark x1="12620" y1="55385" x2="12620" y2="55385"/>
                            <a14:foregroundMark x1="13142" y1="56821" x2="13142" y2="56821"/>
                            <a14:foregroundMark x1="12620" y1="58462" x2="12620" y2="58462"/>
                            <a14:foregroundMark x1="13142" y1="59692" x2="13142" y2="59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5185" y="4832054"/>
                <a:ext cx="3459329" cy="293551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1E3D5F04-D894-4C3D-9AC5-F9E220B5E4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026" b="89949" l="0" r="90489">
                            <a14:foregroundMark x1="77717" y1="47385" x2="55435" y2="52205"/>
                            <a14:foregroundMark x1="55435" y1="52205" x2="27989" y2="54872"/>
                            <a14:foregroundMark x1="27989" y1="54872" x2="6793" y2="53231"/>
                            <a14:foregroundMark x1="6793" y1="53231" x2="6522" y2="53231"/>
                            <a14:foregroundMark x1="91304" y1="46051" x2="73641" y2="48923"/>
                            <a14:foregroundMark x1="52717" y1="59692" x2="52174" y2="818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3626713" y="4298943"/>
                <a:ext cx="1083293" cy="2935510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5EEE99F-C31C-4C85-96A7-C594948179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026" b="89949" l="0" r="90489">
                            <a14:foregroundMark x1="77717" y1="47385" x2="55435" y2="52205"/>
                            <a14:foregroundMark x1="55435" y1="52205" x2="27989" y2="54872"/>
                            <a14:foregroundMark x1="27989" y1="54872" x2="6793" y2="53231"/>
                            <a14:foregroundMark x1="6793" y1="53231" x2="6522" y2="53231"/>
                            <a14:foregroundMark x1="91304" y1="46051" x2="73641" y2="48923"/>
                            <a14:foregroundMark x1="52717" y1="59692" x2="52174" y2="818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7797179" y="4419098"/>
                <a:ext cx="1083293" cy="2935510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1D755370-03F4-4691-806C-406000B874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026" b="89949" l="1654" r="100000">
                            <a14:foregroundMark x1="63098" y1="10154" x2="49521" y2="12821"/>
                            <a14:foregroundMark x1="85292" y1="34359" x2="77894" y2="34256"/>
                            <a14:foregroundMark x1="77894" y1="34256" x2="70496" y2="30256"/>
                            <a14:foregroundMark x1="70496" y1="30256" x2="68755" y2="28410"/>
                            <a14:foregroundMark x1="8094" y1="28923" x2="21584" y2="31590"/>
                            <a14:foregroundMark x1="34813" y1="41641" x2="28024" y2="44000"/>
                            <a14:foregroundMark x1="28024" y1="44000" x2="34204" y2="41641"/>
                            <a14:foregroundMark x1="1741" y1="25538" x2="1915" y2="28615"/>
                            <a14:foregroundMark x1="76327" y1="40513" x2="76675" y2="65641"/>
                            <a14:foregroundMark x1="76675" y1="65641" x2="76501" y2="66974"/>
                            <a14:foregroundMark x1="12446" y1="49436" x2="12446" y2="49436"/>
                            <a14:foregroundMark x1="12707" y1="51590" x2="12707" y2="51590"/>
                            <a14:foregroundMark x1="12881" y1="54051" x2="12881" y2="54051"/>
                            <a14:foregroundMark x1="12620" y1="55385" x2="12620" y2="55385"/>
                            <a14:foregroundMark x1="13142" y1="56821" x2="13142" y2="56821"/>
                            <a14:foregroundMark x1="12620" y1="58462" x2="12620" y2="58462"/>
                            <a14:foregroundMark x1="13142" y1="59692" x2="13142" y2="5969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23928" y="4635409"/>
                <a:ext cx="3459329" cy="2935510"/>
              </a:xfrm>
              <a:prstGeom prst="rect">
                <a:avLst/>
              </a:prstGeom>
            </p:spPr>
          </p:pic>
        </p:grpSp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B8E4DD95-1F49-466C-83B2-BE05C9DF4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26" b="89949" l="1654" r="100000">
                          <a14:foregroundMark x1="63098" y1="10154" x2="49521" y2="12821"/>
                          <a14:foregroundMark x1="85292" y1="34359" x2="77894" y2="34256"/>
                          <a14:foregroundMark x1="77894" y1="34256" x2="70496" y2="30256"/>
                          <a14:foregroundMark x1="70496" y1="30256" x2="68755" y2="28410"/>
                          <a14:foregroundMark x1="8094" y1="28923" x2="21584" y2="31590"/>
                          <a14:foregroundMark x1="34813" y1="41641" x2="28024" y2="44000"/>
                          <a14:foregroundMark x1="28024" y1="44000" x2="34204" y2="41641"/>
                          <a14:foregroundMark x1="1741" y1="25538" x2="1915" y2="28615"/>
                          <a14:foregroundMark x1="76327" y1="40513" x2="76675" y2="65641"/>
                          <a14:foregroundMark x1="76675" y1="65641" x2="76501" y2="66974"/>
                          <a14:foregroundMark x1="12446" y1="49436" x2="12446" y2="49436"/>
                          <a14:foregroundMark x1="12707" y1="51590" x2="12707" y2="51590"/>
                          <a14:foregroundMark x1="12881" y1="54051" x2="12881" y2="54051"/>
                          <a14:foregroundMark x1="12620" y1="55385" x2="12620" y2="55385"/>
                          <a14:foregroundMark x1="13142" y1="56821" x2="13142" y2="56821"/>
                          <a14:foregroundMark x1="12620" y1="58462" x2="12620" y2="58462"/>
                          <a14:foregroundMark x1="13142" y1="59692" x2="13142" y2="59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13848" y="5916028"/>
              <a:ext cx="2150565" cy="133976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91B47CB-2044-4C09-8D4A-8838F62B1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26" b="89949" l="1654" r="100000">
                          <a14:foregroundMark x1="63098" y1="10154" x2="49521" y2="12821"/>
                          <a14:foregroundMark x1="85292" y1="34359" x2="77894" y2="34256"/>
                          <a14:foregroundMark x1="77894" y1="34256" x2="70496" y2="30256"/>
                          <a14:foregroundMark x1="70496" y1="30256" x2="68755" y2="28410"/>
                          <a14:foregroundMark x1="8094" y1="28923" x2="21584" y2="31590"/>
                          <a14:foregroundMark x1="34813" y1="41641" x2="28024" y2="44000"/>
                          <a14:foregroundMark x1="28024" y1="44000" x2="34204" y2="41641"/>
                          <a14:foregroundMark x1="1741" y1="25538" x2="1915" y2="28615"/>
                          <a14:foregroundMark x1="76327" y1="40513" x2="76675" y2="65641"/>
                          <a14:foregroundMark x1="76675" y1="65641" x2="76501" y2="66974"/>
                          <a14:foregroundMark x1="12446" y1="49436" x2="12446" y2="49436"/>
                          <a14:foregroundMark x1="12707" y1="51590" x2="12707" y2="51590"/>
                          <a14:foregroundMark x1="12881" y1="54051" x2="12881" y2="54051"/>
                          <a14:foregroundMark x1="12620" y1="55385" x2="12620" y2="55385"/>
                          <a14:foregroundMark x1="13142" y1="56821" x2="13142" y2="56821"/>
                          <a14:foregroundMark x1="12620" y1="58462" x2="12620" y2="58462"/>
                          <a14:foregroundMark x1="13142" y1="59692" x2="13142" y2="59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91891" y="5823909"/>
              <a:ext cx="2150565" cy="133976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55808B81-E94D-4ACD-A770-B8AF87C1F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26" b="89949" l="0" r="90489">
                          <a14:foregroundMark x1="77717" y1="47385" x2="55435" y2="52205"/>
                          <a14:foregroundMark x1="55435" y1="52205" x2="27989" y2="54872"/>
                          <a14:foregroundMark x1="27989" y1="54872" x2="6793" y2="53231"/>
                          <a14:foregroundMark x1="6793" y1="53231" x2="6522" y2="53231"/>
                          <a14:foregroundMark x1="91304" y1="46051" x2="73641" y2="48923"/>
                          <a14:foregroundMark x1="52717" y1="59692" x2="52174" y2="818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240396" y="5428168"/>
              <a:ext cx="673452" cy="1339763"/>
            </a:xfrm>
            <a:prstGeom prst="rect">
              <a:avLst/>
            </a:prstGeom>
          </p:spPr>
        </p:pic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3DD9CE9A-5770-4826-A042-49A0E66C009A}"/>
              </a:ext>
            </a:extLst>
          </p:cNvPr>
          <p:cNvSpPr txBox="1"/>
          <p:nvPr/>
        </p:nvSpPr>
        <p:spPr>
          <a:xfrm>
            <a:off x="6128159" y="3555280"/>
            <a:ext cx="396305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600" spc="600" dirty="0" smtClean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清明</a:t>
            </a:r>
            <a:r>
              <a:rPr lang="zh-TW" altLang="en-US" sz="3600" spc="600" dirty="0" smtClean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節</a:t>
            </a:r>
            <a:r>
              <a:rPr lang="zh-CN" altLang="en-US" sz="3600" spc="600" dirty="0" smtClean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的</a:t>
            </a:r>
            <a:r>
              <a:rPr lang="zh-CN" altLang="en-US" sz="3600" spc="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由来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44582B43-49D7-4CC7-A75D-440A5A43B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72" b="97388" l="2872" r="97635">
                        <a14:foregroundMark x1="2872" y1="27332" x2="29814" y2="55597"/>
                        <a14:foregroundMark x1="29814" y1="55597" x2="29814" y2="55597"/>
                        <a14:foregroundMark x1="94088" y1="76399" x2="90034" y2="75187"/>
                        <a14:foregroundMark x1="65963" y1="90112" x2="77787" y2="98041"/>
                        <a14:foregroundMark x1="77787" y1="98041" x2="77703" y2="90019"/>
                        <a14:foregroundMark x1="77703" y1="90019" x2="77196" y2="89925"/>
                        <a14:foregroundMark x1="44426" y1="54478" x2="58024" y2="42444"/>
                        <a14:foregroundMark x1="76520" y1="97481" x2="77787" y2="95802"/>
                        <a14:foregroundMark x1="97128" y1="2239" x2="97635" y2="1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552" y="2098549"/>
            <a:ext cx="1128471" cy="1021724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755762-D6AE-4B6A-903D-17FB19A9F9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7" b="96533" l="5998" r="97578">
                        <a14:foregroundMark x1="25490" y1="35360" x2="43599" y2="35531"/>
                        <a14:foregroundMark x1="6574" y1="24829" x2="9112" y2="27868"/>
                        <a14:foregroundMark x1="7843" y1="30865" x2="8651" y2="34247"/>
                        <a14:foregroundMark x1="11303" y1="38228" x2="6113" y2="44777"/>
                        <a14:foregroundMark x1="35409" y1="41267" x2="38870" y2="42380"/>
                        <a14:foregroundMark x1="71511" y1="54366" x2="75433" y2="57577"/>
                        <a14:foregroundMark x1="86621" y1="58990" x2="90081" y2="59803"/>
                        <a14:foregroundMark x1="97347" y1="51327" x2="97578" y2="67637"/>
                        <a14:foregroundMark x1="97578" y1="67637" x2="96540" y2="69692"/>
                        <a14:foregroundMark x1="75894" y1="93493" x2="62976" y2="96533"/>
                        <a14:foregroundMark x1="37947" y1="11858" x2="34141" y2="31378"/>
                        <a14:foregroundMark x1="46136" y1="4538" x2="44867" y2="6592"/>
                        <a14:foregroundMark x1="60323" y1="1327" x2="56863" y2="3553"/>
                        <a14:foregroundMark x1="51326" y1="57577" x2="53864" y2="69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467" y="494850"/>
            <a:ext cx="869541" cy="23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65E5B105-A925-4D1B-99FD-8DE759F592BC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AA585FD-DCB2-4E62-83D9-5D82DCDADB17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F5D9D42C-11BB-4F00-8DE8-3472EE4E16C3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2" name="矩形 1">
                  <a:extLst>
                    <a:ext uri="{FF2B5EF4-FFF2-40B4-BE49-F238E27FC236}">
                      <a16:creationId xmlns:a16="http://schemas.microsoft.com/office/drawing/2014/main" id="{CE23BB52-C390-4E26-9239-570A51822A99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3" name="矩形 2">
                  <a:extLst>
                    <a:ext uri="{FF2B5EF4-FFF2-40B4-BE49-F238E27FC236}">
                      <a16:creationId xmlns:a16="http://schemas.microsoft.com/office/drawing/2014/main" id="{08DB7F3D-80FA-4592-BC18-D9C92929B95F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9247D047-05F3-4339-9F9F-BF7C2EFD5D8B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39CA5613-1508-417D-94E8-08733B3C1DE2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6FBD7473-5BDD-4FA9-81F0-F447456211CB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0FDC29F-2C7E-464F-8C4B-B5B0E8CD30CA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</a:t>
              </a:r>
              <a:r>
                <a:rPr lang="en-US" altLang="zh-CN" sz="3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 </a:t>
              </a:r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時</a:t>
              </a:r>
              <a:r>
                <a:rPr lang="zh-CN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令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11" name="Rectangle 30">
            <a:extLst>
              <a:ext uri="{FF2B5EF4-FFF2-40B4-BE49-F238E27FC236}">
                <a16:creationId xmlns:a16="http://schemas.microsoft.com/office/drawing/2014/main" id="{95B22049-05D6-4037-B78E-2E320D8013F9}"/>
              </a:ext>
            </a:extLst>
          </p:cNvPr>
          <p:cNvSpPr/>
          <p:nvPr/>
        </p:nvSpPr>
        <p:spPr>
          <a:xfrm>
            <a:off x="1814054" y="2309981"/>
            <a:ext cx="3594821" cy="228168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0DF8549-05FE-4B97-8A57-CF0BE3B2E1BA}"/>
              </a:ext>
            </a:extLst>
          </p:cNvPr>
          <p:cNvGrpSpPr/>
          <p:nvPr/>
        </p:nvGrpSpPr>
        <p:grpSpPr>
          <a:xfrm>
            <a:off x="5764173" y="2309981"/>
            <a:ext cx="4618694" cy="2723516"/>
            <a:chOff x="5764173" y="2309981"/>
            <a:chExt cx="4618694" cy="2723516"/>
          </a:xfrm>
        </p:grpSpPr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C1385CF8-976B-49CE-BAE3-071F850AB0C4}"/>
                </a:ext>
              </a:extLst>
            </p:cNvPr>
            <p:cNvSpPr txBox="1"/>
            <p:nvPr/>
          </p:nvSpPr>
          <p:spPr>
            <a:xfrm>
              <a:off x="5899358" y="2575452"/>
              <a:ext cx="4483509" cy="24580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spcBef>
                  <a:spcPct val="0"/>
                </a:spcBef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endParaRPr lang="en-US" altLang="zh-CN" dirty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  <a:p>
              <a:pPr marL="285750" indent="-285750">
                <a:buFont typeface="Wingdings" panose="05000000000000000000" pitchFamily="2" charset="2"/>
                <a:buChar char="u"/>
              </a:pPr>
              <a:r>
                <a:rPr lang="zh-TW" altLang="en-US" sz="2000" dirty="0">
                  <a:solidFill>
                    <a:srgbClr val="616161"/>
                  </a:solidFill>
                  <a:latin typeface="Helvetica" panose="020B0604020202020204" pitchFamily="34" charset="0"/>
                </a:rPr>
                <a:t>清明節和春節、端午、中秋並稱為漢族四大傳統節日，每逢清明就是慎終追遠、祭祖掃墓的大日子，但你知道，其實清明根本不是種「節日」，而是種「節氣」，眾多習俗也是從另外一個節日</a:t>
              </a:r>
              <a:r>
                <a:rPr lang="en-US" altLang="zh-TW" sz="2000" dirty="0">
                  <a:solidFill>
                    <a:srgbClr val="616161"/>
                  </a:solidFill>
                  <a:latin typeface="Helvetica" panose="020B0604020202020204" pitchFamily="34" charset="0"/>
                </a:rPr>
                <a:t>—</a:t>
              </a:r>
              <a:r>
                <a:rPr lang="zh-TW" altLang="en-US" sz="2000" dirty="0">
                  <a:solidFill>
                    <a:srgbClr val="616161"/>
                  </a:solidFill>
                  <a:latin typeface="Helvetica" panose="020B0604020202020204" pitchFamily="34" charset="0"/>
                </a:rPr>
                <a:t>「寒食節」而來的嗎？</a:t>
              </a:r>
              <a:endParaRPr lang="zh-CN" altLang="en-US" sz="2000" dirty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66D1426-D229-41FA-B1C9-962B52A17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2" b="97388" l="2872" r="97635">
                          <a14:foregroundMark x1="2872" y1="27332" x2="29814" y2="55597"/>
                          <a14:foregroundMark x1="29814" y1="55597" x2="29814" y2="55597"/>
                          <a14:foregroundMark x1="94088" y1="76399" x2="90034" y2="75187"/>
                          <a14:foregroundMark x1="65963" y1="90112" x2="77787" y2="98041"/>
                          <a14:foregroundMark x1="77787" y1="98041" x2="77703" y2="90019"/>
                          <a14:foregroundMark x1="77703" y1="90019" x2="77196" y2="89925"/>
                          <a14:foregroundMark x1="44426" y1="54478" x2="58024" y2="42444"/>
                          <a14:foregroundMark x1="76520" y1="97481" x2="77787" y2="95802"/>
                          <a14:foregroundMark x1="97128" y1="2239" x2="97635" y2="17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4173" y="2309981"/>
              <a:ext cx="505442" cy="45763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7F6F864-38A0-469B-BEF3-ACF879AB463B}"/>
                </a:ext>
              </a:extLst>
            </p:cNvPr>
            <p:cNvSpPr txBox="1"/>
            <p:nvPr/>
          </p:nvSpPr>
          <p:spPr>
            <a:xfrm>
              <a:off x="6299114" y="2354130"/>
              <a:ext cx="2819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pc="600" dirty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D2A26A0-0BE8-46CA-990B-AC5FF534C52C}"/>
              </a:ext>
            </a:extLst>
          </p:cNvPr>
          <p:cNvGrpSpPr/>
          <p:nvPr/>
        </p:nvGrpSpPr>
        <p:grpSpPr>
          <a:xfrm>
            <a:off x="7708493" y="5951846"/>
            <a:ext cx="3615811" cy="500898"/>
            <a:chOff x="7103808" y="6074640"/>
            <a:chExt cx="3615811" cy="500898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760937E-B344-4075-B0E2-F59A744B3CF2}"/>
                </a:ext>
              </a:extLst>
            </p:cNvPr>
            <p:cNvSpPr txBox="1"/>
            <p:nvPr/>
          </p:nvSpPr>
          <p:spPr>
            <a:xfrm>
              <a:off x="7103808" y="6085320"/>
              <a:ext cx="339212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 明 时 节 雨 纷 纷   路 上 行 人 欲 断 魂</a:t>
              </a: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BBD589C-88AA-43C2-A0E7-50E36EA17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937" y="6074640"/>
              <a:ext cx="223682" cy="500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74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34C869C-68AA-447C-94DD-9D084C446208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283E607-DC8E-4E40-A627-E613B1531407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E6A154EE-A014-4F27-9991-F0409D7CD04E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497933E5-FE21-4F8B-9949-7EDFA2BF532E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ACD9B5D8-AC7D-4FB2-941E-92CF3862F682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CE0BA778-051A-4B47-BD79-CC34899A608D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EAA613F0-3327-4C62-ADAE-84E94B0014C1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3BAAE515-4FAB-4E5A-88B8-0906401423F4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4C150E9-75E2-472C-88D9-F6D308802F77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</a:t>
              </a:r>
              <a:r>
                <a:rPr lang="en-US" altLang="zh-CN" sz="3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 </a:t>
              </a:r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18" name="TextBox 15">
            <a:extLst>
              <a:ext uri="{FF2B5EF4-FFF2-40B4-BE49-F238E27FC236}">
                <a16:creationId xmlns:a16="http://schemas.microsoft.com/office/drawing/2014/main" id="{4BB2D204-CD4A-4151-BCF9-952C0F135775}"/>
              </a:ext>
            </a:extLst>
          </p:cNvPr>
          <p:cNvSpPr txBox="1"/>
          <p:nvPr/>
        </p:nvSpPr>
        <p:spPr>
          <a:xfrm>
            <a:off x="1942544" y="1339270"/>
            <a:ext cx="1936953" cy="467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en-US" altLang="zh-CN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r>
              <a:rPr lang="zh-TW" altLang="en-US" sz="2000" b="1" dirty="0">
                <a:solidFill>
                  <a:srgbClr val="24746F"/>
                </a:solidFill>
                <a:latin typeface="Helvetica" panose="020B0604020202020204" pitchFamily="34" charset="0"/>
              </a:rPr>
              <a:t>清明節時間</a:t>
            </a:r>
            <a:endParaRPr lang="zh-TW" altLang="en-US" sz="2000" b="1" dirty="0">
              <a:solidFill>
                <a:srgbClr val="505050"/>
              </a:solidFill>
              <a:latin typeface="Helvetica" panose="020B0604020202020204" pitchFamily="34" charset="0"/>
            </a:endParaRPr>
          </a:p>
          <a:p>
            <a:r>
              <a:rPr lang="zh-TW" altLang="en-US" sz="2000" dirty="0">
                <a:solidFill>
                  <a:srgbClr val="808080"/>
                </a:solidFill>
                <a:latin typeface="Helvetica" panose="020B0604020202020204" pitchFamily="34" charset="0"/>
              </a:rPr>
              <a:t>每年國曆 </a:t>
            </a:r>
            <a:r>
              <a:rPr lang="en-US" altLang="zh-TW" sz="2000" dirty="0">
                <a:solidFill>
                  <a:srgbClr val="808080"/>
                </a:solidFill>
                <a:latin typeface="Helvetica" panose="020B0604020202020204" pitchFamily="34" charset="0"/>
              </a:rPr>
              <a:t>4 </a:t>
            </a:r>
            <a:r>
              <a:rPr lang="zh-TW" altLang="en-US" sz="2000" dirty="0">
                <a:solidFill>
                  <a:srgbClr val="808080"/>
                </a:solidFill>
                <a:latin typeface="Helvetica" panose="020B0604020202020204" pitchFamily="34" charset="0"/>
              </a:rPr>
              <a:t>月 </a:t>
            </a:r>
            <a:r>
              <a:rPr lang="en-US" altLang="zh-TW" sz="2000" dirty="0">
                <a:solidFill>
                  <a:srgbClr val="808080"/>
                </a:solidFill>
                <a:latin typeface="Helvetica" panose="020B0604020202020204" pitchFamily="34" charset="0"/>
              </a:rPr>
              <a:t>4 </a:t>
            </a:r>
            <a:r>
              <a:rPr lang="zh-TW" altLang="en-US" sz="2000" dirty="0">
                <a:solidFill>
                  <a:srgbClr val="808080"/>
                </a:solidFill>
                <a:latin typeface="Helvetica" panose="020B0604020202020204" pitchFamily="34" charset="0"/>
              </a:rPr>
              <a:t>日、</a:t>
            </a:r>
            <a:r>
              <a:rPr lang="en-US" altLang="zh-TW" sz="2000" dirty="0">
                <a:solidFill>
                  <a:srgbClr val="808080"/>
                </a:solidFill>
                <a:latin typeface="Helvetica" panose="020B0604020202020204" pitchFamily="34" charset="0"/>
              </a:rPr>
              <a:t>4 </a:t>
            </a:r>
            <a:r>
              <a:rPr lang="zh-TW" altLang="en-US" sz="2000" dirty="0">
                <a:solidFill>
                  <a:srgbClr val="808080"/>
                </a:solidFill>
                <a:latin typeface="Helvetica" panose="020B0604020202020204" pitchFamily="34" charset="0"/>
              </a:rPr>
              <a:t>月 </a:t>
            </a:r>
            <a:r>
              <a:rPr lang="en-US" altLang="zh-TW" sz="2000" dirty="0">
                <a:solidFill>
                  <a:srgbClr val="808080"/>
                </a:solidFill>
                <a:latin typeface="Helvetica" panose="020B0604020202020204" pitchFamily="34" charset="0"/>
              </a:rPr>
              <a:t>5 </a:t>
            </a:r>
            <a:r>
              <a:rPr lang="zh-TW" altLang="en-US" sz="2000" dirty="0">
                <a:solidFill>
                  <a:srgbClr val="808080"/>
                </a:solidFill>
                <a:latin typeface="Helvetica" panose="020B0604020202020204" pitchFamily="34" charset="0"/>
              </a:rPr>
              <a:t>日、</a:t>
            </a:r>
            <a:r>
              <a:rPr lang="en-US" altLang="zh-TW" sz="2000" dirty="0">
                <a:solidFill>
                  <a:srgbClr val="808080"/>
                </a:solidFill>
                <a:latin typeface="Helvetica" panose="020B0604020202020204" pitchFamily="34" charset="0"/>
              </a:rPr>
              <a:t>4 </a:t>
            </a:r>
            <a:r>
              <a:rPr lang="zh-TW" altLang="en-US" sz="2000" dirty="0">
                <a:solidFill>
                  <a:srgbClr val="808080"/>
                </a:solidFill>
                <a:latin typeface="Helvetica" panose="020B0604020202020204" pitchFamily="34" charset="0"/>
              </a:rPr>
              <a:t>月 </a:t>
            </a:r>
            <a:r>
              <a:rPr lang="en-US" altLang="zh-TW" sz="2000" dirty="0">
                <a:solidFill>
                  <a:srgbClr val="808080"/>
                </a:solidFill>
                <a:latin typeface="Helvetica" panose="020B0604020202020204" pitchFamily="34" charset="0"/>
              </a:rPr>
              <a:t>6 </a:t>
            </a:r>
            <a:r>
              <a:rPr lang="zh-TW" altLang="en-US" sz="2000" dirty="0">
                <a:solidFill>
                  <a:srgbClr val="808080"/>
                </a:solidFill>
                <a:latin typeface="Helvetica" panose="020B0604020202020204" pitchFamily="34" charset="0"/>
              </a:rPr>
              <a:t>日三天中的一天</a:t>
            </a:r>
            <a:r>
              <a:rPr lang="zh-TW" altLang="en-US" sz="2000" dirty="0">
                <a:solidFill>
                  <a:srgbClr val="339966"/>
                </a:solidFill>
                <a:latin typeface="Helvetica" panose="020B0604020202020204" pitchFamily="34" charset="0"/>
              </a:rPr>
              <a:t> </a:t>
            </a:r>
            <a:endParaRPr lang="en-US" altLang="zh-TW" sz="2000" dirty="0" smtClean="0">
              <a:solidFill>
                <a:srgbClr val="339966"/>
              </a:solidFill>
              <a:latin typeface="Helvetica" panose="020B0604020202020204" pitchFamily="34" charset="0"/>
            </a:endParaRPr>
          </a:p>
          <a:p>
            <a:r>
              <a:rPr lang="zh-TW" altLang="en-US" sz="2000" dirty="0" smtClean="0">
                <a:solidFill>
                  <a:srgbClr val="24746F"/>
                </a:solidFill>
                <a:latin typeface="Helvetica" panose="020B0604020202020204" pitchFamily="34" charset="0"/>
              </a:rPr>
              <a:t>（</a:t>
            </a:r>
            <a:r>
              <a:rPr lang="zh-TW" altLang="en-US" sz="2000" dirty="0">
                <a:solidFill>
                  <a:srgbClr val="24746F"/>
                </a:solidFill>
                <a:latin typeface="Helvetica" panose="020B0604020202020204" pitchFamily="34" charset="0"/>
              </a:rPr>
              <a:t>今年為 </a:t>
            </a:r>
            <a:r>
              <a:rPr lang="en-US" altLang="zh-TW" sz="2000" dirty="0">
                <a:solidFill>
                  <a:srgbClr val="24746F"/>
                </a:solidFill>
                <a:latin typeface="Helvetica" panose="020B0604020202020204" pitchFamily="34" charset="0"/>
              </a:rPr>
              <a:t>4/5</a:t>
            </a:r>
            <a:r>
              <a:rPr lang="zh-TW" altLang="en-US" sz="2000" dirty="0">
                <a:solidFill>
                  <a:srgbClr val="24746F"/>
                </a:solidFill>
                <a:latin typeface="Helvetica" panose="020B0604020202020204" pitchFamily="34" charset="0"/>
              </a:rPr>
              <a:t>）</a:t>
            </a:r>
            <a:endParaRPr lang="zh-TW" altLang="en-US" sz="2000" dirty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zh-TW" altLang="en-US" sz="2000" dirty="0">
                <a:solidFill>
                  <a:srgbClr val="008080"/>
                </a:solidFill>
                <a:latin typeface="Helvetica" panose="020B0604020202020204" pitchFamily="34" charset="0"/>
              </a:rPr>
              <a:t>　</a:t>
            </a:r>
            <a:r>
              <a:rPr lang="en-US" altLang="zh-TW" sz="2000" dirty="0">
                <a:solidFill>
                  <a:srgbClr val="008080"/>
                </a:solidFill>
                <a:latin typeface="Helvetica" panose="020B0604020202020204" pitchFamily="34" charset="0"/>
              </a:rPr>
              <a:t>※2022 </a:t>
            </a:r>
            <a:r>
              <a:rPr lang="zh-TW" altLang="en-US" sz="2000" dirty="0">
                <a:solidFill>
                  <a:srgbClr val="008080"/>
                </a:solidFill>
                <a:latin typeface="Helvetica" panose="020B0604020202020204" pitchFamily="34" charset="0"/>
              </a:rPr>
              <a:t>清明兒童連假：</a:t>
            </a:r>
            <a:r>
              <a:rPr lang="en-US" altLang="zh-TW" sz="2000" dirty="0">
                <a:solidFill>
                  <a:srgbClr val="008080"/>
                </a:solidFill>
                <a:latin typeface="Helvetica" panose="020B0604020202020204" pitchFamily="34" charset="0"/>
              </a:rPr>
              <a:t>4/2</a:t>
            </a:r>
            <a:r>
              <a:rPr lang="zh-TW" altLang="en-US" sz="2000" dirty="0">
                <a:solidFill>
                  <a:srgbClr val="008080"/>
                </a:solidFill>
                <a:latin typeface="Helvetica" panose="020B0604020202020204" pitchFamily="34" charset="0"/>
              </a:rPr>
              <a:t>（六）</a:t>
            </a:r>
            <a:r>
              <a:rPr lang="en-US" altLang="zh-TW" sz="2000" dirty="0">
                <a:solidFill>
                  <a:srgbClr val="008080"/>
                </a:solidFill>
                <a:latin typeface="Helvetica" panose="020B0604020202020204" pitchFamily="34" charset="0"/>
              </a:rPr>
              <a:t>– 4/5</a:t>
            </a:r>
            <a:r>
              <a:rPr lang="zh-TW" altLang="en-US" sz="2000" dirty="0">
                <a:solidFill>
                  <a:srgbClr val="008080"/>
                </a:solidFill>
                <a:latin typeface="Helvetica" panose="020B0604020202020204" pitchFamily="34" charset="0"/>
              </a:rPr>
              <a:t>（二），連假 </a:t>
            </a:r>
            <a:r>
              <a:rPr lang="en-US" altLang="zh-TW" sz="2000" dirty="0">
                <a:solidFill>
                  <a:srgbClr val="008080"/>
                </a:solidFill>
                <a:latin typeface="Helvetica" panose="020B0604020202020204" pitchFamily="34" charset="0"/>
              </a:rPr>
              <a:t>4 </a:t>
            </a:r>
            <a:r>
              <a:rPr lang="zh-TW" altLang="en-US" sz="2000" dirty="0">
                <a:solidFill>
                  <a:srgbClr val="008080"/>
                </a:solidFill>
                <a:latin typeface="Helvetica" panose="020B0604020202020204" pitchFamily="34" charset="0"/>
              </a:rPr>
              <a:t>天</a:t>
            </a:r>
            <a:endParaRPr lang="zh-TW" altLang="en-US" sz="2000" dirty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 smtClean="0">
                <a:solidFill>
                  <a:srgbClr val="54BCA5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  <a:endParaRPr lang="en-US" altLang="zh-CN" sz="20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C4B77B77-B3F6-492F-A314-50EEA1F03384}"/>
              </a:ext>
            </a:extLst>
          </p:cNvPr>
          <p:cNvSpPr txBox="1"/>
          <p:nvPr/>
        </p:nvSpPr>
        <p:spPr>
          <a:xfrm>
            <a:off x="4545870" y="1657456"/>
            <a:ext cx="6426929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TW" altLang="en-US" sz="2000" b="1" dirty="0">
                <a:solidFill>
                  <a:srgbClr val="24746F"/>
                </a:solidFill>
                <a:latin typeface="Helvetica" panose="020B0604020202020204" pitchFamily="34" charset="0"/>
              </a:rPr>
              <a:t>「清明」是節氣</a:t>
            </a:r>
            <a:endParaRPr lang="zh-TW" altLang="en-US" sz="2000" b="1" dirty="0">
              <a:solidFill>
                <a:srgbClr val="505050"/>
              </a:solidFill>
              <a:latin typeface="Helvetica" panose="020B0604020202020204" pitchFamily="34" charset="0"/>
            </a:endParaRPr>
          </a:p>
          <a:p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有看農民曆就知道，清明其實是二十四節氣之一</a:t>
            </a:r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，大約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每年都會落在 </a:t>
            </a:r>
            <a:r>
              <a:rPr lang="en-US" altLang="zh-TW" sz="2000" dirty="0">
                <a:solidFill>
                  <a:srgbClr val="616161"/>
                </a:solidFill>
                <a:latin typeface="Helvetica" panose="020B0604020202020204" pitchFamily="34" charset="0"/>
              </a:rPr>
              <a:t>4 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月 </a:t>
            </a:r>
            <a:r>
              <a:rPr lang="en-US" altLang="zh-TW" sz="2000" dirty="0">
                <a:solidFill>
                  <a:srgbClr val="616161"/>
                </a:solidFill>
                <a:latin typeface="Helvetica" panose="020B0604020202020204" pitchFamily="34" charset="0"/>
              </a:rPr>
              <a:t>4 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日到 </a:t>
            </a:r>
            <a:r>
              <a:rPr lang="en-US" altLang="zh-TW" sz="2000" dirty="0">
                <a:solidFill>
                  <a:srgbClr val="616161"/>
                </a:solidFill>
                <a:latin typeface="Helvetica" panose="020B0604020202020204" pitchFamily="34" charset="0"/>
              </a:rPr>
              <a:t>4 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月 </a:t>
            </a:r>
            <a:r>
              <a:rPr lang="en-US" altLang="zh-TW" sz="2000" dirty="0">
                <a:solidFill>
                  <a:srgbClr val="616161"/>
                </a:solidFill>
                <a:latin typeface="Helvetica" panose="020B0604020202020204" pitchFamily="34" charset="0"/>
              </a:rPr>
              <a:t>6 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日之間，約在春分後 </a:t>
            </a:r>
            <a:r>
              <a:rPr lang="en-US" altLang="zh-TW" sz="2000" dirty="0">
                <a:solidFill>
                  <a:srgbClr val="616161"/>
                </a:solidFill>
                <a:latin typeface="Helvetica" panose="020B0604020202020204" pitchFamily="34" charset="0"/>
              </a:rPr>
              <a:t>15 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日</a:t>
            </a:r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。</a:t>
            </a:r>
            <a:endParaRPr lang="en-US" altLang="zh-TW" sz="20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 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               </a:t>
            </a:r>
            <a:r>
              <a:rPr lang="zh-TW" altLang="en-US" sz="2000" dirty="0">
                <a:solidFill>
                  <a:srgbClr val="008000"/>
                </a:solidFill>
                <a:latin typeface="Helvetica" panose="020B0604020202020204" pitchFamily="34" charset="0"/>
              </a:rPr>
              <a:t>     </a:t>
            </a:r>
            <a:endParaRPr lang="zh-TW" altLang="en-US" sz="2000" dirty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zh-TW" altLang="en-US" sz="2000" b="1" dirty="0">
                <a:solidFill>
                  <a:srgbClr val="24746F"/>
                </a:solidFill>
                <a:latin typeface="Helvetica" panose="020B0604020202020204" pitchFamily="34" charset="0"/>
              </a:rPr>
              <a:t>「清明」是怎麼變成清明「節」的？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/>
            </a:r>
            <a:b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</a:b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其實清明節主要的習俗活動，像是祭祖、掃墓、吃寒食等，主要都來源於「寒食節」，因為寒食節在清明節前一兩天，兩者距離相近，隨著時代的演變，有越來越多人把這兩個節日合在一起過，兩個節日的習俗漸漸地融合，而讓清明節成為節日和節氣合併的大日子。</a:t>
            </a:r>
            <a:endParaRPr lang="zh-TW" altLang="en-US" sz="2000" b="0" i="0" dirty="0">
              <a:solidFill>
                <a:srgbClr val="616161"/>
              </a:solidFill>
              <a:effectLst/>
              <a:latin typeface="Helvetica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61CBFAE-71C0-4AF3-A472-05F2F93F61E2}"/>
              </a:ext>
            </a:extLst>
          </p:cNvPr>
          <p:cNvGrpSpPr/>
          <p:nvPr/>
        </p:nvGrpSpPr>
        <p:grpSpPr>
          <a:xfrm>
            <a:off x="604689" y="6014396"/>
            <a:ext cx="3682172" cy="500898"/>
            <a:chOff x="6813765" y="6085320"/>
            <a:chExt cx="3682172" cy="50089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E6F2CA0-15DA-4208-BCD6-47D122BA11FC}"/>
                </a:ext>
              </a:extLst>
            </p:cNvPr>
            <p:cNvSpPr txBox="1"/>
            <p:nvPr/>
          </p:nvSpPr>
          <p:spPr>
            <a:xfrm>
              <a:off x="7103808" y="6085320"/>
              <a:ext cx="339212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 明 时 节 雨 纷 纷   路 上 行 人 欲 断 魂</a:t>
              </a: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A8410CF-4398-4BD5-8369-35906C890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3765" y="6085320"/>
              <a:ext cx="223682" cy="500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47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34C869C-68AA-447C-94DD-9D084C446208}"/>
              </a:ext>
            </a:extLst>
          </p:cNvPr>
          <p:cNvGrpSpPr/>
          <p:nvPr/>
        </p:nvGrpSpPr>
        <p:grpSpPr>
          <a:xfrm>
            <a:off x="1814054" y="502744"/>
            <a:ext cx="8568813" cy="646331"/>
            <a:chOff x="1804221" y="502744"/>
            <a:chExt cx="8568813" cy="6463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283E607-DC8E-4E40-A627-E613B1531407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E6A154EE-A014-4F27-9991-F0409D7CD04E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497933E5-FE21-4F8B-9949-7EDFA2BF532E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ACD9B5D8-AC7D-4FB2-941E-92CF3862F682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CE0BA778-051A-4B47-BD79-CC34899A608D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EAA613F0-3327-4C62-ADAE-84E94B0014C1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3BAAE515-4FAB-4E5A-88B8-0906401423F4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4C150E9-75E2-472C-88D9-F6D308802F77}"/>
                </a:ext>
              </a:extLst>
            </p:cNvPr>
            <p:cNvSpPr/>
            <p:nvPr/>
          </p:nvSpPr>
          <p:spPr>
            <a:xfrm>
              <a:off x="4948992" y="502744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清明</a:t>
              </a:r>
              <a:r>
                <a:rPr lang="en-US" altLang="zh-CN" sz="3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 </a:t>
              </a:r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 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19" name="TextBox 15">
            <a:extLst>
              <a:ext uri="{FF2B5EF4-FFF2-40B4-BE49-F238E27FC236}">
                <a16:creationId xmlns:a16="http://schemas.microsoft.com/office/drawing/2014/main" id="{C4B77B77-B3F6-492F-A314-50EEA1F03384}"/>
              </a:ext>
            </a:extLst>
          </p:cNvPr>
          <p:cNvSpPr txBox="1"/>
          <p:nvPr/>
        </p:nvSpPr>
        <p:spPr>
          <a:xfrm>
            <a:off x="969547" y="1594005"/>
            <a:ext cx="9789567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TW" altLang="en-US" sz="2000" b="1" dirty="0">
                <a:solidFill>
                  <a:srgbClr val="24746F"/>
                </a:solidFill>
                <a:latin typeface="Helvetica" panose="020B0604020202020204" pitchFamily="34" charset="0"/>
              </a:rPr>
              <a:t>寒食節的由來</a:t>
            </a:r>
            <a:endParaRPr lang="zh-TW" altLang="en-US" sz="2000" b="1" dirty="0">
              <a:solidFill>
                <a:srgbClr val="505050"/>
              </a:solidFill>
              <a:latin typeface="Helvetica" panose="020B0604020202020204" pitchFamily="34" charset="0"/>
            </a:endParaRPr>
          </a:p>
          <a:p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清明節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的習俗是源自於寒食節</a:t>
            </a:r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，</a:t>
            </a:r>
            <a:endParaRPr lang="en-US" altLang="zh-TW" sz="20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在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春秋時代，晉文公</a:t>
            </a:r>
            <a:r>
              <a:rPr lang="zh-TW" altLang="en-US" sz="2000" dirty="0">
                <a:solidFill>
                  <a:srgbClr val="C00000"/>
                </a:solidFill>
                <a:latin typeface="Helvetica" panose="020B0604020202020204" pitchFamily="34" charset="0"/>
              </a:rPr>
              <a:t>重耳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即位前在外流亡時，其中一位賢士，名叫</a:t>
            </a:r>
            <a:r>
              <a:rPr lang="zh-TW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介之推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，在重耳挨餓受凍時割下自己的大腿肉，烹煮成肉湯讓重耳食用，最後更幫助重耳取回王位，但介之推拒絕受封，選擇回鄉和母親隱居</a:t>
            </a:r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。</a:t>
            </a:r>
            <a:endParaRPr lang="en-US" altLang="zh-TW" sz="20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重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耳想將他尋回，但因介子推拒絕下山，他採用臣子的建議</a:t>
            </a:r>
            <a:r>
              <a:rPr lang="en-US" altLang="zh-TW" sz="2000" dirty="0">
                <a:solidFill>
                  <a:srgbClr val="616161"/>
                </a:solidFill>
                <a:latin typeface="Helvetica" panose="020B0604020202020204" pitchFamily="34" charset="0"/>
              </a:rPr>
              <a:t>—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「放火燒山」，想逼迫介子推現身，最後卻導致介之推和他的母親被活活燒死。</a:t>
            </a:r>
          </a:p>
          <a:p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最後重耳下令每到介子推的祭日時，舉國上下不得開火 </a:t>
            </a:r>
            <a:r>
              <a:rPr lang="en-US" altLang="zh-TW" sz="2000" dirty="0">
                <a:solidFill>
                  <a:srgbClr val="616161"/>
                </a:solidFill>
                <a:latin typeface="Helvetica" panose="020B0604020202020204" pitchFamily="34" charset="0"/>
              </a:rPr>
              <a:t>3 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日，只能以此紀念介子推，長久下來就被民間稱為「寒食節」，也是為了感念這位忠義之士</a:t>
            </a:r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。</a:t>
            </a:r>
            <a:endParaRPr lang="en-US" altLang="zh-TW" sz="20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隔</a:t>
            </a:r>
            <a:r>
              <a:rPr lang="zh-TW" altLang="en-US" sz="2000" dirty="0">
                <a:solidFill>
                  <a:srgbClr val="616161"/>
                </a:solidFill>
                <a:latin typeface="Helvetica" panose="020B0604020202020204" pitchFamily="34" charset="0"/>
              </a:rPr>
              <a:t>年晉文公祭奠介子推，綿山的柳樹重生，因此賜柳為清明柳，要求晉國百姓門上掛柳枝，掃墓栽柳，這也就是寒食節掃墓習俗的由來</a:t>
            </a:r>
            <a:r>
              <a:rPr lang="zh-TW" altLang="en-US" sz="2000" dirty="0" smtClean="0">
                <a:solidFill>
                  <a:srgbClr val="616161"/>
                </a:solidFill>
                <a:latin typeface="Helvetica" panose="020B0604020202020204" pitchFamily="34" charset="0"/>
              </a:rPr>
              <a:t>。</a:t>
            </a:r>
            <a:endParaRPr lang="en-US" altLang="zh-TW" sz="20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r>
              <a:rPr lang="en-US" altLang="zh-TW" sz="2000" dirty="0" smtClean="0">
                <a:solidFill>
                  <a:srgbClr val="616161"/>
                </a:solidFill>
                <a:latin typeface="Helvetica" panose="020B0604020202020204" pitchFamily="34" charset="0"/>
                <a:hlinkClick r:id="rId3"/>
              </a:rPr>
              <a:t>https</a:t>
            </a:r>
            <a:r>
              <a:rPr lang="en-US" altLang="zh-TW" sz="2000" dirty="0">
                <a:solidFill>
                  <a:srgbClr val="616161"/>
                </a:solidFill>
                <a:latin typeface="Helvetica" panose="020B0604020202020204" pitchFamily="34" charset="0"/>
                <a:hlinkClick r:id="rId3"/>
              </a:rPr>
              <a:t>://www.youtube.com/watch?v=-</a:t>
            </a:r>
            <a:r>
              <a:rPr lang="en-US" altLang="zh-TW" sz="2000" dirty="0" smtClean="0">
                <a:solidFill>
                  <a:srgbClr val="616161"/>
                </a:solidFill>
                <a:latin typeface="Helvetica" panose="020B0604020202020204" pitchFamily="34" charset="0"/>
                <a:hlinkClick r:id="rId3"/>
              </a:rPr>
              <a:t>YxPjnyIdKU</a:t>
            </a:r>
            <a:endParaRPr lang="en-US" altLang="zh-TW" sz="2000" dirty="0" smtClean="0">
              <a:solidFill>
                <a:srgbClr val="616161"/>
              </a:solidFill>
              <a:latin typeface="Helvetica" panose="020B0604020202020204" pitchFamily="34" charset="0"/>
            </a:endParaRPr>
          </a:p>
          <a:p>
            <a:endParaRPr lang="zh-TW" altLang="en-US" sz="2000" b="0" i="0" dirty="0">
              <a:solidFill>
                <a:srgbClr val="616161"/>
              </a:solidFill>
              <a:effectLst/>
              <a:latin typeface="Helvetica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61CBFAE-71C0-4AF3-A472-05F2F93F61E2}"/>
              </a:ext>
            </a:extLst>
          </p:cNvPr>
          <p:cNvGrpSpPr/>
          <p:nvPr/>
        </p:nvGrpSpPr>
        <p:grpSpPr>
          <a:xfrm>
            <a:off x="604689" y="6014396"/>
            <a:ext cx="3682172" cy="500898"/>
            <a:chOff x="6813765" y="6085320"/>
            <a:chExt cx="3682172" cy="50089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E6F2CA0-15DA-4208-BCD6-47D122BA11FC}"/>
                </a:ext>
              </a:extLst>
            </p:cNvPr>
            <p:cNvSpPr txBox="1"/>
            <p:nvPr/>
          </p:nvSpPr>
          <p:spPr>
            <a:xfrm>
              <a:off x="7103808" y="6085320"/>
              <a:ext cx="339212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 明 时 节 雨 纷 纷   路 上 行 人 欲 断 魂</a:t>
              </a: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A8410CF-4398-4BD5-8369-35906C890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3765" y="6085320"/>
              <a:ext cx="223682" cy="500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396FF67-9767-4062-BA75-BC11936EDF8E}"/>
              </a:ext>
            </a:extLst>
          </p:cNvPr>
          <p:cNvGrpSpPr/>
          <p:nvPr/>
        </p:nvGrpSpPr>
        <p:grpSpPr>
          <a:xfrm>
            <a:off x="9059" y="-56395"/>
            <a:ext cx="10373808" cy="1118279"/>
            <a:chOff x="-774" y="-56395"/>
            <a:chExt cx="10373808" cy="111827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0949C90-5B48-460F-946B-ED9F7309430E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3D0E0B77-656C-48C7-A3B3-3A5FB2E71D52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C6A0E005-02E6-4235-AC8D-DB807631B17C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D36E9277-B3A5-464E-A4A9-533FC6A00F21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2E2B00BF-1D88-489A-BBA6-D5DD59304F94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6241D81-6AC2-4AD3-8FD3-7EBF59C10A6F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4F03DFF6-05F1-4DB8-B039-338AE2F1F268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9F7E1B4-952F-4414-A1FD-A5609F5B2E9D}"/>
                </a:ext>
              </a:extLst>
            </p:cNvPr>
            <p:cNvSpPr/>
            <p:nvPr/>
          </p:nvSpPr>
          <p:spPr>
            <a:xfrm>
              <a:off x="-774" y="-56395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掃墓</a:t>
              </a:r>
              <a:r>
                <a:rPr lang="zh-CN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祭祖</a:t>
              </a:r>
              <a:r>
                <a:rPr lang="zh-TW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不</a:t>
              </a:r>
              <a:r>
                <a:rPr lang="en-US" altLang="zh-TW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NG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11" name="Rectangle 30">
            <a:extLst>
              <a:ext uri="{FF2B5EF4-FFF2-40B4-BE49-F238E27FC236}">
                <a16:creationId xmlns:a16="http://schemas.microsoft.com/office/drawing/2014/main" id="{21474562-6FB9-4E08-AA44-8B3D11491D2C}"/>
              </a:ext>
            </a:extLst>
          </p:cNvPr>
          <p:cNvSpPr/>
          <p:nvPr/>
        </p:nvSpPr>
        <p:spPr>
          <a:xfrm>
            <a:off x="1814054" y="2074607"/>
            <a:ext cx="2443316" cy="168131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D09367FA-E6DE-4683-A353-7054FD6BA576}"/>
              </a:ext>
            </a:extLst>
          </p:cNvPr>
          <p:cNvSpPr/>
          <p:nvPr/>
        </p:nvSpPr>
        <p:spPr>
          <a:xfrm>
            <a:off x="4876803" y="2074607"/>
            <a:ext cx="2443316" cy="168131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id="{3CDEC9D4-2EBB-4A09-AA4E-FC035B1A7C39}"/>
              </a:ext>
            </a:extLst>
          </p:cNvPr>
          <p:cNvSpPr/>
          <p:nvPr/>
        </p:nvSpPr>
        <p:spPr>
          <a:xfrm>
            <a:off x="7939551" y="2074607"/>
            <a:ext cx="2443316" cy="168131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36AF170-0238-4181-92A1-97147027C81C}"/>
              </a:ext>
            </a:extLst>
          </p:cNvPr>
          <p:cNvSpPr/>
          <p:nvPr/>
        </p:nvSpPr>
        <p:spPr>
          <a:xfrm>
            <a:off x="1814054" y="3431458"/>
            <a:ext cx="2443316" cy="1720645"/>
          </a:xfrm>
          <a:prstGeom prst="rect">
            <a:avLst/>
          </a:prstGeom>
          <a:solidFill>
            <a:srgbClr val="54BCA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EC89891-D176-4F90-92F1-770521B63336}"/>
              </a:ext>
            </a:extLst>
          </p:cNvPr>
          <p:cNvSpPr/>
          <p:nvPr/>
        </p:nvSpPr>
        <p:spPr>
          <a:xfrm>
            <a:off x="4876803" y="3431458"/>
            <a:ext cx="2443316" cy="1720645"/>
          </a:xfrm>
          <a:prstGeom prst="rect">
            <a:avLst/>
          </a:prstGeom>
          <a:solidFill>
            <a:srgbClr val="54BCA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26E3CFE-5DBB-4E30-9BBC-319329A7D49C}"/>
              </a:ext>
            </a:extLst>
          </p:cNvPr>
          <p:cNvSpPr/>
          <p:nvPr/>
        </p:nvSpPr>
        <p:spPr>
          <a:xfrm>
            <a:off x="7939551" y="3431458"/>
            <a:ext cx="2443316" cy="1720645"/>
          </a:xfrm>
          <a:prstGeom prst="rect">
            <a:avLst/>
          </a:prstGeom>
          <a:solidFill>
            <a:srgbClr val="54BCA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60CC18C4-8A6C-4922-85CF-8E9130A8BE4C}"/>
              </a:ext>
            </a:extLst>
          </p:cNvPr>
          <p:cNvSpPr txBox="1"/>
          <p:nvPr/>
        </p:nvSpPr>
        <p:spPr>
          <a:xfrm>
            <a:off x="1860758" y="3737782"/>
            <a:ext cx="23499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en-US" altLang="zh-CN" sz="12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在此录入您的描述说明。在此录入上述图表的综合描述说明，在此录入上述图表的综合描述说明</a:t>
            </a:r>
            <a:r>
              <a:rPr lang="en-US" altLang="zh-CN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1C7EF7F4-D5A5-40A6-A99D-58E66EF1A378}"/>
              </a:ext>
            </a:extLst>
          </p:cNvPr>
          <p:cNvSpPr txBox="1"/>
          <p:nvPr/>
        </p:nvSpPr>
        <p:spPr>
          <a:xfrm>
            <a:off x="4923507" y="3737782"/>
            <a:ext cx="23499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en-US" altLang="zh-CN" sz="12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在此录入您的描述说明。在此录入上述图表的综合描述说明，在此录入上述图表的综合描述说明</a:t>
            </a:r>
            <a:r>
              <a:rPr lang="en-US" altLang="zh-CN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B8352EAB-0AE2-4D96-9894-B225F0828C85}"/>
              </a:ext>
            </a:extLst>
          </p:cNvPr>
          <p:cNvSpPr txBox="1"/>
          <p:nvPr/>
        </p:nvSpPr>
        <p:spPr>
          <a:xfrm>
            <a:off x="7986255" y="3744223"/>
            <a:ext cx="23499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en-US" altLang="zh-CN" sz="12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在此录入您的描述说明。在此录入上述图表的综合描述说明，在此录入上述图表的综合描述说明</a:t>
            </a:r>
            <a:r>
              <a:rPr lang="en-US" altLang="zh-CN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236DE31-0982-4303-A594-6466784DB978}"/>
              </a:ext>
            </a:extLst>
          </p:cNvPr>
          <p:cNvGrpSpPr/>
          <p:nvPr/>
        </p:nvGrpSpPr>
        <p:grpSpPr>
          <a:xfrm>
            <a:off x="7708493" y="5951846"/>
            <a:ext cx="3615811" cy="500898"/>
            <a:chOff x="7103808" y="6074640"/>
            <a:chExt cx="3615811" cy="500898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061D63F-16AE-4474-B692-917B9D860714}"/>
                </a:ext>
              </a:extLst>
            </p:cNvPr>
            <p:cNvSpPr txBox="1"/>
            <p:nvPr/>
          </p:nvSpPr>
          <p:spPr>
            <a:xfrm>
              <a:off x="7103808" y="6085320"/>
              <a:ext cx="339212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 明 时 节 雨 纷 纷   路 上 行 人 欲 断 魂</a:t>
              </a: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EF2C51C-154A-4FEF-BB0B-302F9F52F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937" y="6074640"/>
              <a:ext cx="223682" cy="500898"/>
            </a:xfrm>
            <a:prstGeom prst="rect">
              <a:avLst/>
            </a:prstGeom>
          </p:spPr>
        </p:pic>
      </p:grpSp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5" y="452582"/>
            <a:ext cx="12016509" cy="64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396FF67-9767-4062-BA75-BC11936EDF8E}"/>
              </a:ext>
            </a:extLst>
          </p:cNvPr>
          <p:cNvGrpSpPr/>
          <p:nvPr/>
        </p:nvGrpSpPr>
        <p:grpSpPr>
          <a:xfrm>
            <a:off x="9059" y="-56395"/>
            <a:ext cx="10373808" cy="1118279"/>
            <a:chOff x="-774" y="-56395"/>
            <a:chExt cx="10373808" cy="111827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0949C90-5B48-460F-946B-ED9F7309430E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3D0E0B77-656C-48C7-A3B3-3A5FB2E71D52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C6A0E005-02E6-4235-AC8D-DB807631B17C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D36E9277-B3A5-464E-A4A9-533FC6A00F21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2E2B00BF-1D88-489A-BBA6-D5DD59304F94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6241D81-6AC2-4AD3-8FD3-7EBF59C10A6F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4F03DFF6-05F1-4DB8-B039-338AE2F1F268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9F7E1B4-952F-4414-A1FD-A5609F5B2E9D}"/>
                </a:ext>
              </a:extLst>
            </p:cNvPr>
            <p:cNvSpPr/>
            <p:nvPr/>
          </p:nvSpPr>
          <p:spPr>
            <a:xfrm>
              <a:off x="-774" y="-56395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掃墓</a:t>
              </a:r>
              <a:r>
                <a:rPr lang="zh-CN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祭祖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11" name="Rectangle 30">
            <a:extLst>
              <a:ext uri="{FF2B5EF4-FFF2-40B4-BE49-F238E27FC236}">
                <a16:creationId xmlns:a16="http://schemas.microsoft.com/office/drawing/2014/main" id="{21474562-6FB9-4E08-AA44-8B3D11491D2C}"/>
              </a:ext>
            </a:extLst>
          </p:cNvPr>
          <p:cNvSpPr/>
          <p:nvPr/>
        </p:nvSpPr>
        <p:spPr>
          <a:xfrm>
            <a:off x="1814054" y="2074607"/>
            <a:ext cx="2443316" cy="168131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D09367FA-E6DE-4683-A353-7054FD6BA576}"/>
              </a:ext>
            </a:extLst>
          </p:cNvPr>
          <p:cNvSpPr/>
          <p:nvPr/>
        </p:nvSpPr>
        <p:spPr>
          <a:xfrm>
            <a:off x="4876803" y="2074607"/>
            <a:ext cx="2443316" cy="168131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id="{3CDEC9D4-2EBB-4A09-AA4E-FC035B1A7C39}"/>
              </a:ext>
            </a:extLst>
          </p:cNvPr>
          <p:cNvSpPr/>
          <p:nvPr/>
        </p:nvSpPr>
        <p:spPr>
          <a:xfrm>
            <a:off x="7939551" y="2074607"/>
            <a:ext cx="2443316" cy="168131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36AF170-0238-4181-92A1-97147027C81C}"/>
              </a:ext>
            </a:extLst>
          </p:cNvPr>
          <p:cNvSpPr/>
          <p:nvPr/>
        </p:nvSpPr>
        <p:spPr>
          <a:xfrm>
            <a:off x="1814054" y="3431458"/>
            <a:ext cx="2443316" cy="1720645"/>
          </a:xfrm>
          <a:prstGeom prst="rect">
            <a:avLst/>
          </a:prstGeom>
          <a:solidFill>
            <a:srgbClr val="54BCA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EC89891-D176-4F90-92F1-770521B63336}"/>
              </a:ext>
            </a:extLst>
          </p:cNvPr>
          <p:cNvSpPr/>
          <p:nvPr/>
        </p:nvSpPr>
        <p:spPr>
          <a:xfrm>
            <a:off x="4876803" y="3431458"/>
            <a:ext cx="2443316" cy="1720645"/>
          </a:xfrm>
          <a:prstGeom prst="rect">
            <a:avLst/>
          </a:prstGeom>
          <a:solidFill>
            <a:srgbClr val="54BCA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26E3CFE-5DBB-4E30-9BBC-319329A7D49C}"/>
              </a:ext>
            </a:extLst>
          </p:cNvPr>
          <p:cNvSpPr/>
          <p:nvPr/>
        </p:nvSpPr>
        <p:spPr>
          <a:xfrm>
            <a:off x="7939551" y="3431458"/>
            <a:ext cx="2443316" cy="1720645"/>
          </a:xfrm>
          <a:prstGeom prst="rect">
            <a:avLst/>
          </a:prstGeom>
          <a:solidFill>
            <a:srgbClr val="54BCA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60CC18C4-8A6C-4922-85CF-8E9130A8BE4C}"/>
              </a:ext>
            </a:extLst>
          </p:cNvPr>
          <p:cNvSpPr txBox="1"/>
          <p:nvPr/>
        </p:nvSpPr>
        <p:spPr>
          <a:xfrm>
            <a:off x="1860758" y="3737782"/>
            <a:ext cx="23499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en-US" altLang="zh-CN" sz="12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在此录入您的描述说明。在此录入上述图表的综合描述说明，在此录入上述图表的综合描述说明</a:t>
            </a:r>
            <a:r>
              <a:rPr lang="en-US" altLang="zh-CN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1C7EF7F4-D5A5-40A6-A99D-58E66EF1A378}"/>
              </a:ext>
            </a:extLst>
          </p:cNvPr>
          <p:cNvSpPr txBox="1"/>
          <p:nvPr/>
        </p:nvSpPr>
        <p:spPr>
          <a:xfrm>
            <a:off x="4923507" y="3737782"/>
            <a:ext cx="23499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en-US" altLang="zh-CN" sz="12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在此录入您的描述说明。在此录入上述图表的综合描述说明，在此录入上述图表的综合描述说明</a:t>
            </a:r>
            <a:r>
              <a:rPr lang="en-US" altLang="zh-CN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B8352EAB-0AE2-4D96-9894-B225F0828C85}"/>
              </a:ext>
            </a:extLst>
          </p:cNvPr>
          <p:cNvSpPr txBox="1"/>
          <p:nvPr/>
        </p:nvSpPr>
        <p:spPr>
          <a:xfrm>
            <a:off x="7986255" y="3744223"/>
            <a:ext cx="23499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en-US" altLang="zh-CN" sz="12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在此录入您的描述说明。在此录入上述图表的综合描述说明，在此录入上述图表的综合描述说明</a:t>
            </a:r>
            <a:r>
              <a:rPr lang="en-US" altLang="zh-CN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236DE31-0982-4303-A594-6466784DB978}"/>
              </a:ext>
            </a:extLst>
          </p:cNvPr>
          <p:cNvGrpSpPr/>
          <p:nvPr/>
        </p:nvGrpSpPr>
        <p:grpSpPr>
          <a:xfrm>
            <a:off x="7708493" y="5951846"/>
            <a:ext cx="3615811" cy="500898"/>
            <a:chOff x="7103808" y="6074640"/>
            <a:chExt cx="3615811" cy="500898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061D63F-16AE-4474-B692-917B9D860714}"/>
                </a:ext>
              </a:extLst>
            </p:cNvPr>
            <p:cNvSpPr txBox="1"/>
            <p:nvPr/>
          </p:nvSpPr>
          <p:spPr>
            <a:xfrm>
              <a:off x="7103808" y="6085320"/>
              <a:ext cx="339212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 明 时 节 雨 纷 纷   路 上 行 人 欲 断 魂</a:t>
              </a: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EF2C51C-154A-4FEF-BB0B-302F9F52F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937" y="6074640"/>
              <a:ext cx="223682" cy="500898"/>
            </a:xfrm>
            <a:prstGeom prst="rect">
              <a:avLst/>
            </a:prstGeom>
          </p:spPr>
        </p:pic>
      </p:grpSp>
      <p:pic>
        <p:nvPicPr>
          <p:cNvPr id="20" name="圖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" y="589936"/>
            <a:ext cx="12002428" cy="62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396FF67-9767-4062-BA75-BC11936EDF8E}"/>
              </a:ext>
            </a:extLst>
          </p:cNvPr>
          <p:cNvGrpSpPr/>
          <p:nvPr/>
        </p:nvGrpSpPr>
        <p:grpSpPr>
          <a:xfrm>
            <a:off x="9059" y="-56395"/>
            <a:ext cx="10373808" cy="1118279"/>
            <a:chOff x="-774" y="-56395"/>
            <a:chExt cx="10373808" cy="111827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0949C90-5B48-460F-946B-ED9F7309430E}"/>
                </a:ext>
              </a:extLst>
            </p:cNvPr>
            <p:cNvGrpSpPr/>
            <p:nvPr/>
          </p:nvGrpSpPr>
          <p:grpSpPr>
            <a:xfrm>
              <a:off x="1804221" y="589936"/>
              <a:ext cx="8568813" cy="471948"/>
              <a:chOff x="1804221" y="589936"/>
              <a:chExt cx="8568813" cy="47194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3D0E0B77-656C-48C7-A3B3-3A5FB2E71D52}"/>
                  </a:ext>
                </a:extLst>
              </p:cNvPr>
              <p:cNvGrpSpPr/>
              <p:nvPr/>
            </p:nvGrpSpPr>
            <p:grpSpPr>
              <a:xfrm>
                <a:off x="7374195" y="589936"/>
                <a:ext cx="2998839" cy="471948"/>
                <a:chOff x="7482349" y="589936"/>
                <a:chExt cx="2998839" cy="471948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C6A0E005-02E6-4235-AC8D-DB807631B17C}"/>
                    </a:ext>
                  </a:extLst>
                </p:cNvPr>
                <p:cNvSpPr/>
                <p:nvPr/>
              </p:nvSpPr>
              <p:spPr>
                <a:xfrm>
                  <a:off x="7482349" y="589936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D36E9277-B3A5-464E-A4A9-533FC6A00F21}"/>
                    </a:ext>
                  </a:extLst>
                </p:cNvPr>
                <p:cNvSpPr/>
                <p:nvPr/>
              </p:nvSpPr>
              <p:spPr>
                <a:xfrm>
                  <a:off x="8037872" y="589936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2E2B00BF-1D88-489A-BBA6-D5DD59304F94}"/>
                  </a:ext>
                </a:extLst>
              </p:cNvPr>
              <p:cNvGrpSpPr/>
              <p:nvPr/>
            </p:nvGrpSpPr>
            <p:grpSpPr>
              <a:xfrm flipH="1">
                <a:off x="1804221" y="589936"/>
                <a:ext cx="2998839" cy="471948"/>
                <a:chOff x="2030362" y="978310"/>
                <a:chExt cx="2998839" cy="47194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6241D81-6AC2-4AD3-8FD3-7EBF59C10A6F}"/>
                    </a:ext>
                  </a:extLst>
                </p:cNvPr>
                <p:cNvSpPr/>
                <p:nvPr/>
              </p:nvSpPr>
              <p:spPr>
                <a:xfrm flipH="1">
                  <a:off x="2030362" y="978310"/>
                  <a:ext cx="324465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4F03DFF6-05F1-4DB8-B039-338AE2F1F268}"/>
                    </a:ext>
                  </a:extLst>
                </p:cNvPr>
                <p:cNvSpPr/>
                <p:nvPr/>
              </p:nvSpPr>
              <p:spPr>
                <a:xfrm flipH="1">
                  <a:off x="2585885" y="978310"/>
                  <a:ext cx="2443316" cy="471948"/>
                </a:xfrm>
                <a:prstGeom prst="rect">
                  <a:avLst/>
                </a:prstGeom>
                <a:solidFill>
                  <a:srgbClr val="54BC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印品黑体" panose="00000500000000000000" pitchFamily="2" charset="-122"/>
                    <a:ea typeface="印品黑体" panose="00000500000000000000" pitchFamily="2" charset="-122"/>
                    <a:sym typeface="印品黑体" panose="00000500000000000000" pitchFamily="2" charset="-122"/>
                  </a:endParaRPr>
                </a:p>
              </p:txBody>
            </p:sp>
          </p:grp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9F7E1B4-952F-4414-A1FD-A5609F5B2E9D}"/>
                </a:ext>
              </a:extLst>
            </p:cNvPr>
            <p:cNvSpPr/>
            <p:nvPr/>
          </p:nvSpPr>
          <p:spPr>
            <a:xfrm>
              <a:off x="-774" y="-56395"/>
              <a:ext cx="31478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dirty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掃墓</a:t>
              </a:r>
              <a:r>
                <a:rPr lang="zh-CN" altLang="en-US" sz="3600" dirty="0" smtClean="0">
                  <a:solidFill>
                    <a:srgbClr val="54BCA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祭祖</a:t>
              </a:r>
              <a:endParaRPr lang="zh-CN" altLang="en-US" sz="3600" dirty="0">
                <a:solidFill>
                  <a:srgbClr val="54B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11" name="Rectangle 30">
            <a:extLst>
              <a:ext uri="{FF2B5EF4-FFF2-40B4-BE49-F238E27FC236}">
                <a16:creationId xmlns:a16="http://schemas.microsoft.com/office/drawing/2014/main" id="{21474562-6FB9-4E08-AA44-8B3D11491D2C}"/>
              </a:ext>
            </a:extLst>
          </p:cNvPr>
          <p:cNvSpPr/>
          <p:nvPr/>
        </p:nvSpPr>
        <p:spPr>
          <a:xfrm>
            <a:off x="1814054" y="2074607"/>
            <a:ext cx="2443316" cy="168131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id="{3CDEC9D4-2EBB-4A09-AA4E-FC035B1A7C39}"/>
              </a:ext>
            </a:extLst>
          </p:cNvPr>
          <p:cNvSpPr/>
          <p:nvPr/>
        </p:nvSpPr>
        <p:spPr>
          <a:xfrm>
            <a:off x="7939551" y="2074607"/>
            <a:ext cx="2443316" cy="168131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36AF170-0238-4181-92A1-97147027C81C}"/>
              </a:ext>
            </a:extLst>
          </p:cNvPr>
          <p:cNvSpPr/>
          <p:nvPr/>
        </p:nvSpPr>
        <p:spPr>
          <a:xfrm>
            <a:off x="1814054" y="3431458"/>
            <a:ext cx="2443316" cy="1720645"/>
          </a:xfrm>
          <a:prstGeom prst="rect">
            <a:avLst/>
          </a:prstGeom>
          <a:solidFill>
            <a:srgbClr val="54BCA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26E3CFE-5DBB-4E30-9BBC-319329A7D49C}"/>
              </a:ext>
            </a:extLst>
          </p:cNvPr>
          <p:cNvSpPr/>
          <p:nvPr/>
        </p:nvSpPr>
        <p:spPr>
          <a:xfrm>
            <a:off x="7939551" y="3431458"/>
            <a:ext cx="2443316" cy="1720645"/>
          </a:xfrm>
          <a:prstGeom prst="rect">
            <a:avLst/>
          </a:prstGeom>
          <a:solidFill>
            <a:srgbClr val="54BCA5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60CC18C4-8A6C-4922-85CF-8E9130A8BE4C}"/>
              </a:ext>
            </a:extLst>
          </p:cNvPr>
          <p:cNvSpPr txBox="1"/>
          <p:nvPr/>
        </p:nvSpPr>
        <p:spPr>
          <a:xfrm>
            <a:off x="1860758" y="3737782"/>
            <a:ext cx="23499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en-US" altLang="zh-CN" sz="12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在此录入您的描述说明。在此录入上述图表的综合描述说明，在此录入上述图表的综合描述说明</a:t>
            </a:r>
            <a:r>
              <a:rPr lang="en-US" altLang="zh-CN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1C7EF7F4-D5A5-40A6-A99D-58E66EF1A378}"/>
              </a:ext>
            </a:extLst>
          </p:cNvPr>
          <p:cNvSpPr txBox="1"/>
          <p:nvPr/>
        </p:nvSpPr>
        <p:spPr>
          <a:xfrm>
            <a:off x="4923507" y="3737782"/>
            <a:ext cx="23499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en-US" altLang="zh-CN" sz="12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在此录入您的描述说明。在此录入上述图表的综合描述说明，在此录入上述图表的综合描述说明</a:t>
            </a:r>
            <a:r>
              <a:rPr lang="en-US" altLang="zh-CN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B8352EAB-0AE2-4D96-9894-B225F0828C85}"/>
              </a:ext>
            </a:extLst>
          </p:cNvPr>
          <p:cNvSpPr txBox="1"/>
          <p:nvPr/>
        </p:nvSpPr>
        <p:spPr>
          <a:xfrm>
            <a:off x="7986255" y="3744223"/>
            <a:ext cx="23499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en-US" altLang="zh-CN" sz="1200" dirty="0">
              <a:solidFill>
                <a:srgbClr val="54BCA5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在此录入您的描述说明。在此录入上述图表的综合描述说明，在此录入上述图表的综合描述说明</a:t>
            </a:r>
            <a:r>
              <a:rPr lang="en-US" altLang="zh-CN" sz="12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236DE31-0982-4303-A594-6466784DB978}"/>
              </a:ext>
            </a:extLst>
          </p:cNvPr>
          <p:cNvGrpSpPr/>
          <p:nvPr/>
        </p:nvGrpSpPr>
        <p:grpSpPr>
          <a:xfrm>
            <a:off x="7708493" y="5951846"/>
            <a:ext cx="3615811" cy="500898"/>
            <a:chOff x="7103808" y="6074640"/>
            <a:chExt cx="3615811" cy="500898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061D63F-16AE-4474-B692-917B9D860714}"/>
                </a:ext>
              </a:extLst>
            </p:cNvPr>
            <p:cNvSpPr txBox="1"/>
            <p:nvPr/>
          </p:nvSpPr>
          <p:spPr>
            <a:xfrm>
              <a:off x="7103808" y="6085320"/>
              <a:ext cx="339212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54BCA5"/>
                  </a:solidFill>
                  <a:latin typeface="印品黑体" panose="00000500000000000000" pitchFamily="2" charset="-122"/>
                  <a:ea typeface="印品黑体" panose="00000500000000000000" pitchFamily="2" charset="-122"/>
                  <a:sym typeface="印品黑体" panose="00000500000000000000" pitchFamily="2" charset="-122"/>
                </a:rPr>
                <a:t>清 明 时 节 雨 纷 纷   路 上 行 人 欲 断 魂</a:t>
              </a: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EF2C51C-154A-4FEF-BB0B-302F9F52F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937" y="6074640"/>
              <a:ext cx="223682" cy="500898"/>
            </a:xfrm>
            <a:prstGeom prst="rect">
              <a:avLst/>
            </a:prstGeom>
          </p:spPr>
        </p:pic>
      </p:grpSp>
      <p:pic>
        <p:nvPicPr>
          <p:cNvPr id="20" name="圖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" y="589936"/>
            <a:ext cx="5023050" cy="5149785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62" y="1562470"/>
            <a:ext cx="5400661" cy="40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 xmlns:a16="http://schemas.microsoft.com/office/drawing/2014/main" xmlns:a14="http://schemas.microsoft.com/office/drawing/2010/main">
      <p:transition spd="slow" advClick="0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34BD3B35-3F07-421F-A0B4-CC6DF87626F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四批\616005"/>
  <p:tag name="ISPRING_PRESENTATION_TITLE" val="5a97c6fcc8671"/>
  <p:tag name="ISPRING_FIRST_PUBLISH" val="1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</TotalTime>
  <Words>1295</Words>
  <Application>Microsoft Office PowerPoint</Application>
  <PresentationFormat>寬螢幕</PresentationFormat>
  <Paragraphs>145</Paragraphs>
  <Slides>25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9" baseType="lpstr">
      <vt:lpstr>等线</vt:lpstr>
      <vt:lpstr>等线 Light</vt:lpstr>
      <vt:lpstr>微软雅黑</vt:lpstr>
      <vt:lpstr>Open Sans</vt:lpstr>
      <vt:lpstr>宋体</vt:lpstr>
      <vt:lpstr>印品黑体</vt:lpstr>
      <vt:lpstr>新細明體</vt:lpstr>
      <vt:lpstr>Arial</vt:lpstr>
      <vt:lpstr>Calibri</vt:lpstr>
      <vt:lpstr>Calibri Light</vt:lpstr>
      <vt:lpstr>Helvetica</vt:lpstr>
      <vt:lpstr>Sylfaen</vt:lpstr>
      <vt:lpstr>Wingdings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Principal</dc:creator>
  <cp:lastModifiedBy>Principal</cp:lastModifiedBy>
  <cp:revision>184</cp:revision>
  <dcterms:created xsi:type="dcterms:W3CDTF">2017-08-18T03:02:00Z</dcterms:created>
  <dcterms:modified xsi:type="dcterms:W3CDTF">2022-03-29T00:46:04Z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