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54451-28BC-4DD5-B665-1C9FF7234F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FB5088-3CAF-4E82-AF52-6B5B182F6BED}">
      <dgm:prSet phldrT="[文字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踏查</a:t>
          </a:r>
          <a:endParaRPr lang="zh-TW" altLang="en-US" dirty="0"/>
        </a:p>
      </dgm:t>
    </dgm:pt>
    <dgm:pt modelId="{0A50E026-A20F-4F33-B9DC-55789F75004E}" type="parTrans" cxnId="{3F8DEEE9-53E5-4AD8-9763-9488A4498E77}">
      <dgm:prSet/>
      <dgm:spPr/>
      <dgm:t>
        <a:bodyPr/>
        <a:lstStyle/>
        <a:p>
          <a:endParaRPr lang="zh-TW" altLang="en-US"/>
        </a:p>
      </dgm:t>
    </dgm:pt>
    <dgm:pt modelId="{35235C61-C40C-4964-8571-0DEC8674184D}" type="sibTrans" cxnId="{3F8DEEE9-53E5-4AD8-9763-9488A4498E77}">
      <dgm:prSet/>
      <dgm:spPr/>
      <dgm:t>
        <a:bodyPr/>
        <a:lstStyle/>
        <a:p>
          <a:endParaRPr lang="zh-TW" altLang="en-US"/>
        </a:p>
      </dgm:t>
    </dgm:pt>
    <dgm:pt modelId="{D777B419-757F-4FAC-8577-4040EE239517}">
      <dgm:prSet phldrT="[文字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討論＆設計</a:t>
          </a:r>
          <a:endParaRPr lang="zh-TW" altLang="en-US" dirty="0"/>
        </a:p>
      </dgm:t>
    </dgm:pt>
    <dgm:pt modelId="{35E9EAD8-15D7-4E4D-A571-4B123AB9AE4C}" type="parTrans" cxnId="{E637FED0-A9B8-461B-9B6D-F0653097407A}">
      <dgm:prSet/>
      <dgm:spPr/>
      <dgm:t>
        <a:bodyPr/>
        <a:lstStyle/>
        <a:p>
          <a:endParaRPr lang="zh-TW" altLang="en-US"/>
        </a:p>
      </dgm:t>
    </dgm:pt>
    <dgm:pt modelId="{87BE3988-E2DE-4397-8533-A5DB62EBE225}" type="sibTrans" cxnId="{E637FED0-A9B8-461B-9B6D-F0653097407A}">
      <dgm:prSet/>
      <dgm:spPr/>
      <dgm:t>
        <a:bodyPr/>
        <a:lstStyle/>
        <a:p>
          <a:endParaRPr lang="zh-TW" altLang="en-US"/>
        </a:p>
      </dgm:t>
    </dgm:pt>
    <dgm:pt modelId="{C734FE91-C1C0-4CDB-AE33-413C7F5F241C}">
      <dgm:prSet phldrT="[文字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新詩、理念、短文、故事創作</a:t>
          </a:r>
          <a:endParaRPr lang="zh-TW" altLang="en-US" dirty="0"/>
        </a:p>
      </dgm:t>
    </dgm:pt>
    <dgm:pt modelId="{062DFE5F-DAC8-4E26-8B75-B51BE938D0E0}" type="parTrans" cxnId="{B99D6E96-1E4D-4208-8072-FA33341BF794}">
      <dgm:prSet/>
      <dgm:spPr/>
      <dgm:t>
        <a:bodyPr/>
        <a:lstStyle/>
        <a:p>
          <a:endParaRPr lang="zh-TW" altLang="en-US"/>
        </a:p>
      </dgm:t>
    </dgm:pt>
    <dgm:pt modelId="{E8AF1059-33CD-4B94-8AAF-B2C0A8D434CA}" type="sibTrans" cxnId="{B99D6E96-1E4D-4208-8072-FA33341BF794}">
      <dgm:prSet/>
      <dgm:spPr/>
      <dgm:t>
        <a:bodyPr/>
        <a:lstStyle/>
        <a:p>
          <a:endParaRPr lang="zh-TW" altLang="en-US"/>
        </a:p>
      </dgm:t>
    </dgm:pt>
    <dgm:pt modelId="{7584B330-102C-4DE5-9D7E-FDEC826A1E6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國語日報校園活動報導撰文</a:t>
          </a:r>
          <a:endParaRPr lang="zh-TW" altLang="en-US" dirty="0"/>
        </a:p>
      </dgm:t>
    </dgm:pt>
    <dgm:pt modelId="{3251E064-26F2-41F4-86AD-BE7B0A4BA19B}" type="parTrans" cxnId="{787034C5-70EA-436E-B31B-B056F3296827}">
      <dgm:prSet/>
      <dgm:spPr/>
      <dgm:t>
        <a:bodyPr/>
        <a:lstStyle/>
        <a:p>
          <a:endParaRPr lang="zh-TW" altLang="en-US"/>
        </a:p>
      </dgm:t>
    </dgm:pt>
    <dgm:pt modelId="{0029F616-4CFC-4CC0-BEB3-F7543DAAFBBA}" type="sibTrans" cxnId="{787034C5-70EA-436E-B31B-B056F3296827}">
      <dgm:prSet/>
      <dgm:spPr/>
      <dgm:t>
        <a:bodyPr/>
        <a:lstStyle/>
        <a:p>
          <a:endParaRPr lang="zh-TW" altLang="en-US"/>
        </a:p>
      </dgm:t>
    </dgm:pt>
    <dgm:pt modelId="{EE112ACA-4CEB-41AB-9823-C107E72C8C2C}" type="pres">
      <dgm:prSet presAssocID="{2C754451-28BC-4DD5-B665-1C9FF7234FE2}" presName="Name0" presStyleCnt="0">
        <dgm:presLayoutVars>
          <dgm:dir/>
          <dgm:animLvl val="lvl"/>
          <dgm:resizeHandles val="exact"/>
        </dgm:presLayoutVars>
      </dgm:prSet>
      <dgm:spPr/>
    </dgm:pt>
    <dgm:pt modelId="{622449C7-F323-4283-BE08-0C69221CF0AF}" type="pres">
      <dgm:prSet presAssocID="{4EFB5088-3CAF-4E82-AF52-6B5B182F6BE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B275F7-B746-4D63-B3F0-F527251EBA98}" type="pres">
      <dgm:prSet presAssocID="{35235C61-C40C-4964-8571-0DEC8674184D}" presName="parTxOnlySpace" presStyleCnt="0"/>
      <dgm:spPr/>
    </dgm:pt>
    <dgm:pt modelId="{125E9CCA-9665-4336-B1CA-AA170B3CF1BD}" type="pres">
      <dgm:prSet presAssocID="{D777B419-757F-4FAC-8577-4040EE23951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315B5C-5E4B-47C3-A1D2-DEE52B8F7122}" type="pres">
      <dgm:prSet presAssocID="{87BE3988-E2DE-4397-8533-A5DB62EBE225}" presName="parTxOnlySpace" presStyleCnt="0"/>
      <dgm:spPr/>
    </dgm:pt>
    <dgm:pt modelId="{9604300A-5297-4D79-A178-D2645BB1D45D}" type="pres">
      <dgm:prSet presAssocID="{C734FE91-C1C0-4CDB-AE33-413C7F5F241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98507D-B41A-4E2C-938B-074468480A80}" type="pres">
      <dgm:prSet presAssocID="{E8AF1059-33CD-4B94-8AAF-B2C0A8D434CA}" presName="parTxOnlySpace" presStyleCnt="0"/>
      <dgm:spPr/>
    </dgm:pt>
    <dgm:pt modelId="{362F4A09-5E71-47CB-9EEE-189BBE5A9B82}" type="pres">
      <dgm:prSet presAssocID="{7584B330-102C-4DE5-9D7E-FDEC826A1E6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8DEEE9-53E5-4AD8-9763-9488A4498E77}" srcId="{2C754451-28BC-4DD5-B665-1C9FF7234FE2}" destId="{4EFB5088-3CAF-4E82-AF52-6B5B182F6BED}" srcOrd="0" destOrd="0" parTransId="{0A50E026-A20F-4F33-B9DC-55789F75004E}" sibTransId="{35235C61-C40C-4964-8571-0DEC8674184D}"/>
    <dgm:cxn modelId="{787034C5-70EA-436E-B31B-B056F3296827}" srcId="{2C754451-28BC-4DD5-B665-1C9FF7234FE2}" destId="{7584B330-102C-4DE5-9D7E-FDEC826A1E6F}" srcOrd="3" destOrd="0" parTransId="{3251E064-26F2-41F4-86AD-BE7B0A4BA19B}" sibTransId="{0029F616-4CFC-4CC0-BEB3-F7543DAAFBBA}"/>
    <dgm:cxn modelId="{B99D6E96-1E4D-4208-8072-FA33341BF794}" srcId="{2C754451-28BC-4DD5-B665-1C9FF7234FE2}" destId="{C734FE91-C1C0-4CDB-AE33-413C7F5F241C}" srcOrd="2" destOrd="0" parTransId="{062DFE5F-DAC8-4E26-8B75-B51BE938D0E0}" sibTransId="{E8AF1059-33CD-4B94-8AAF-B2C0A8D434CA}"/>
    <dgm:cxn modelId="{AE29D99A-75D2-4B4E-B68C-83EF7224BD72}" type="presOf" srcId="{D777B419-757F-4FAC-8577-4040EE239517}" destId="{125E9CCA-9665-4336-B1CA-AA170B3CF1BD}" srcOrd="0" destOrd="0" presId="urn:microsoft.com/office/officeart/2005/8/layout/chevron1"/>
    <dgm:cxn modelId="{923711EA-2AC2-4D90-AA32-9833D3D825A0}" type="presOf" srcId="{2C754451-28BC-4DD5-B665-1C9FF7234FE2}" destId="{EE112ACA-4CEB-41AB-9823-C107E72C8C2C}" srcOrd="0" destOrd="0" presId="urn:microsoft.com/office/officeart/2005/8/layout/chevron1"/>
    <dgm:cxn modelId="{E637FED0-A9B8-461B-9B6D-F0653097407A}" srcId="{2C754451-28BC-4DD5-B665-1C9FF7234FE2}" destId="{D777B419-757F-4FAC-8577-4040EE239517}" srcOrd="1" destOrd="0" parTransId="{35E9EAD8-15D7-4E4D-A571-4B123AB9AE4C}" sibTransId="{87BE3988-E2DE-4397-8533-A5DB62EBE225}"/>
    <dgm:cxn modelId="{D872D143-E45C-4F2A-8395-A5F90297A8EA}" type="presOf" srcId="{C734FE91-C1C0-4CDB-AE33-413C7F5F241C}" destId="{9604300A-5297-4D79-A178-D2645BB1D45D}" srcOrd="0" destOrd="0" presId="urn:microsoft.com/office/officeart/2005/8/layout/chevron1"/>
    <dgm:cxn modelId="{2D647D21-6FC2-4721-BA0C-B55412EFE626}" type="presOf" srcId="{7584B330-102C-4DE5-9D7E-FDEC826A1E6F}" destId="{362F4A09-5E71-47CB-9EEE-189BBE5A9B82}" srcOrd="0" destOrd="0" presId="urn:microsoft.com/office/officeart/2005/8/layout/chevron1"/>
    <dgm:cxn modelId="{2F2F6F92-6F3D-4DDA-AAFC-8923454A4F30}" type="presOf" srcId="{4EFB5088-3CAF-4E82-AF52-6B5B182F6BED}" destId="{622449C7-F323-4283-BE08-0C69221CF0AF}" srcOrd="0" destOrd="0" presId="urn:microsoft.com/office/officeart/2005/8/layout/chevron1"/>
    <dgm:cxn modelId="{02FCCE50-E063-4A76-B69C-0C3B7487A9ED}" type="presParOf" srcId="{EE112ACA-4CEB-41AB-9823-C107E72C8C2C}" destId="{622449C7-F323-4283-BE08-0C69221CF0AF}" srcOrd="0" destOrd="0" presId="urn:microsoft.com/office/officeart/2005/8/layout/chevron1"/>
    <dgm:cxn modelId="{7203DBB6-CA12-4D74-BD3F-F1D874EFAF8D}" type="presParOf" srcId="{EE112ACA-4CEB-41AB-9823-C107E72C8C2C}" destId="{77B275F7-B746-4D63-B3F0-F527251EBA98}" srcOrd="1" destOrd="0" presId="urn:microsoft.com/office/officeart/2005/8/layout/chevron1"/>
    <dgm:cxn modelId="{4CA4FFCB-3A03-45D3-841F-B345D53135C2}" type="presParOf" srcId="{EE112ACA-4CEB-41AB-9823-C107E72C8C2C}" destId="{125E9CCA-9665-4336-B1CA-AA170B3CF1BD}" srcOrd="2" destOrd="0" presId="urn:microsoft.com/office/officeart/2005/8/layout/chevron1"/>
    <dgm:cxn modelId="{0F9B0003-E958-4D3E-B5FB-7DA617AE3167}" type="presParOf" srcId="{EE112ACA-4CEB-41AB-9823-C107E72C8C2C}" destId="{8A315B5C-5E4B-47C3-A1D2-DEE52B8F7122}" srcOrd="3" destOrd="0" presId="urn:microsoft.com/office/officeart/2005/8/layout/chevron1"/>
    <dgm:cxn modelId="{62DA2859-42A8-41F2-9908-A16D050C5694}" type="presParOf" srcId="{EE112ACA-4CEB-41AB-9823-C107E72C8C2C}" destId="{9604300A-5297-4D79-A178-D2645BB1D45D}" srcOrd="4" destOrd="0" presId="urn:microsoft.com/office/officeart/2005/8/layout/chevron1"/>
    <dgm:cxn modelId="{E7316BA1-61CE-4739-A4D7-8D5ECAD7752B}" type="presParOf" srcId="{EE112ACA-4CEB-41AB-9823-C107E72C8C2C}" destId="{CF98507D-B41A-4E2C-938B-074468480A80}" srcOrd="5" destOrd="0" presId="urn:microsoft.com/office/officeart/2005/8/layout/chevron1"/>
    <dgm:cxn modelId="{C724B350-F0D7-4329-853A-F473DF03A630}" type="presParOf" srcId="{EE112ACA-4CEB-41AB-9823-C107E72C8C2C}" destId="{362F4A09-5E71-47CB-9EEE-189BBE5A9B8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449C7-F323-4283-BE08-0C69221CF0AF}">
      <dsp:nvSpPr>
        <dsp:cNvPr id="0" name=""/>
        <dsp:cNvSpPr/>
      </dsp:nvSpPr>
      <dsp:spPr>
        <a:xfrm>
          <a:off x="5129" y="1670076"/>
          <a:ext cx="2985642" cy="119425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踏查</a:t>
          </a:r>
          <a:endParaRPr lang="zh-TW" altLang="en-US" sz="2500" kern="1200" dirty="0"/>
        </a:p>
      </dsp:txBody>
      <dsp:txXfrm>
        <a:off x="602258" y="1670076"/>
        <a:ext cx="1791385" cy="1194257"/>
      </dsp:txXfrm>
    </dsp:sp>
    <dsp:sp modelId="{125E9CCA-9665-4336-B1CA-AA170B3CF1BD}">
      <dsp:nvSpPr>
        <dsp:cNvPr id="0" name=""/>
        <dsp:cNvSpPr/>
      </dsp:nvSpPr>
      <dsp:spPr>
        <a:xfrm>
          <a:off x="2692207" y="1670076"/>
          <a:ext cx="2985642" cy="119425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討論＆設計</a:t>
          </a:r>
          <a:endParaRPr lang="zh-TW" altLang="en-US" sz="2500" kern="1200" dirty="0"/>
        </a:p>
      </dsp:txBody>
      <dsp:txXfrm>
        <a:off x="3289336" y="1670076"/>
        <a:ext cx="1791385" cy="1194257"/>
      </dsp:txXfrm>
    </dsp:sp>
    <dsp:sp modelId="{9604300A-5297-4D79-A178-D2645BB1D45D}">
      <dsp:nvSpPr>
        <dsp:cNvPr id="0" name=""/>
        <dsp:cNvSpPr/>
      </dsp:nvSpPr>
      <dsp:spPr>
        <a:xfrm>
          <a:off x="5379285" y="1670076"/>
          <a:ext cx="2985642" cy="119425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新詩、理念、短文、故事創作</a:t>
          </a:r>
          <a:endParaRPr lang="zh-TW" altLang="en-US" sz="2500" kern="1200" dirty="0"/>
        </a:p>
      </dsp:txBody>
      <dsp:txXfrm>
        <a:off x="5976414" y="1670076"/>
        <a:ext cx="1791385" cy="1194257"/>
      </dsp:txXfrm>
    </dsp:sp>
    <dsp:sp modelId="{362F4A09-5E71-47CB-9EEE-189BBE5A9B82}">
      <dsp:nvSpPr>
        <dsp:cNvPr id="0" name=""/>
        <dsp:cNvSpPr/>
      </dsp:nvSpPr>
      <dsp:spPr>
        <a:xfrm>
          <a:off x="8066364" y="1670076"/>
          <a:ext cx="2985642" cy="119425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國語日報校園活動報導撰文</a:t>
          </a:r>
          <a:endParaRPr lang="zh-TW" altLang="en-US" sz="2500" kern="1200" dirty="0"/>
        </a:p>
      </dsp:txBody>
      <dsp:txXfrm>
        <a:off x="8663493" y="1670076"/>
        <a:ext cx="1791385" cy="1194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420939"/>
            <a:ext cx="10363200" cy="1470025"/>
          </a:xfrm>
        </p:spPr>
        <p:txBody>
          <a:bodyPr/>
          <a:lstStyle>
            <a:lvl1pPr algn="l">
              <a:defRPr sz="4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0767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F7298-5DFB-4E44-819A-2D2F7FF0F8DB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9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0376E7-69AE-4142-B25F-2049885616A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60351"/>
            <a:ext cx="2743200" cy="5865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60351"/>
            <a:ext cx="8026400" cy="5865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A3714F-C600-49DB-8CC7-B5787B162DD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BB05D-3C01-4134-8D20-78CC73A51DA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B863FD-7D3E-4E7B-B0F3-BDAC1E759780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A422D2-25D6-4ECE-8AFB-A6E853ADADA2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A85A8D-1406-47D1-9A1B-63C5C5B8EB1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8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E29FBF-A8AC-4FDC-8907-3F4940753C0B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6720B3-7DCC-4117-8463-91F7FF8220EF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C04068-94D1-419D-8976-EDB97BF4DCC6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0822F2-3BBE-478D-8A57-8F68253EDF0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3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351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8A82F7-9954-4AC4-86A8-9094B3E1F17F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4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youtube.com/watch?v=FVYbp9arl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2466" y="1574357"/>
            <a:ext cx="7766936" cy="3673503"/>
          </a:xfrm>
        </p:spPr>
        <p:txBody>
          <a:bodyPr/>
          <a:lstStyle/>
          <a:p>
            <a:r>
              <a:rPr lang="zh-TW" altLang="en-US" sz="6000" b="1" dirty="0" smtClean="0"/>
              <a:t>彩繪牛的設計與想像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913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63" y="1412876"/>
            <a:ext cx="3613150" cy="2709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3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識別系統應用</a:t>
            </a:r>
            <a:r>
              <a:rPr lang="en-US" altLang="zh-TW" smtClean="0">
                <a:solidFill>
                  <a:srgbClr val="FF6600"/>
                </a:solidFill>
              </a:rPr>
              <a:t>1</a:t>
            </a:r>
            <a:r>
              <a:rPr lang="zh-TW" altLang="en-US" smtClean="0">
                <a:solidFill>
                  <a:srgbClr val="FFFFFF"/>
                </a:solidFill>
              </a:rPr>
              <a:t>）</a:t>
            </a:r>
            <a:endParaRPr lang="zh-TW" altLang="en-US" smtClean="0"/>
          </a:p>
        </p:txBody>
      </p:sp>
      <p:sp>
        <p:nvSpPr>
          <p:cNvPr id="1434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C00000"/>
                </a:solidFill>
              </a:rPr>
              <a:t>製作識別系統</a:t>
            </a:r>
          </a:p>
        </p:txBody>
      </p:sp>
      <p:sp>
        <p:nvSpPr>
          <p:cNvPr id="1434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EFD12B90-6FC1-4F80-A4FC-D5FB9AC8AAA2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325" y="1773239"/>
            <a:ext cx="2927350" cy="390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88" y="3933825"/>
            <a:ext cx="3516312" cy="2636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6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C00000"/>
                </a:solidFill>
              </a:rPr>
              <a:t>牛的想像畫，結合短文創作</a:t>
            </a: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8400A40B-F0CF-4755-A4E2-AFB24E0F41D5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4" y="4365625"/>
            <a:ext cx="3779837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9" y="2060575"/>
            <a:ext cx="3779837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64" y="2060575"/>
            <a:ext cx="3779837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39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2438400" y="188914"/>
            <a:ext cx="8229600" cy="936625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38">
            <a:off x="1561087" y="4583689"/>
            <a:ext cx="3250588" cy="2160000"/>
          </a:xfrm>
          <a:effectLst>
            <a:softEdge rad="112500"/>
          </a:effectLst>
        </p:spPr>
      </p:pic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6AA3B518-E04C-4B35-A0B8-45653C483EE9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02" y="4686791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671">
            <a:off x="7597825" y="1034632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531">
            <a:off x="1605584" y="1061266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24" y="2952593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78">
            <a:off x="4681713" y="885551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581">
            <a:off x="1406830" y="2730458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4496841" y="3166398"/>
            <a:ext cx="319831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  <a:ea typeface="新細明體" panose="02020500000000000000" pitchFamily="18" charset="-120"/>
              </a:rPr>
              <a:t>分享創作</a:t>
            </a:r>
            <a:endParaRPr kumimoji="1" lang="en-US" altLang="zh-TW" sz="4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Arial" charset="0"/>
              <a:ea typeface="新細明體" panose="02020500000000000000" pitchFamily="18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  <a:ea typeface="新細明體" panose="02020500000000000000" pitchFamily="18" charset="-120"/>
              </a:rPr>
              <a:t>理念與趣事</a:t>
            </a:r>
          </a:p>
        </p:txBody>
      </p:sp>
    </p:spTree>
    <p:extLst>
      <p:ext uri="{BB962C8B-B14F-4D97-AF65-F5344CB8AC3E}">
        <p14:creationId xmlns:p14="http://schemas.microsoft.com/office/powerpoint/2010/main" val="292522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C00000"/>
                </a:solidFill>
              </a:rPr>
              <a:t>結合語文領域，鼓勵小朋友發表語文作品</a:t>
            </a: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CD972E11-1250-4DC0-BA6E-84613419F70D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903800"/>
            <a:ext cx="433411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3911765"/>
            <a:ext cx="433411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628799"/>
            <a:ext cx="433411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37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發展活動</a:t>
            </a:r>
            <a:r>
              <a:rPr lang="en-US" altLang="zh-TW" smtClean="0">
                <a:solidFill>
                  <a:srgbClr val="FF6600"/>
                </a:solidFill>
              </a:rPr>
              <a:t>2</a:t>
            </a:r>
            <a:r>
              <a:rPr lang="zh-TW" altLang="en-US" smtClean="0">
                <a:solidFill>
                  <a:srgbClr val="FFFFFF"/>
                </a:solidFill>
              </a:rPr>
              <a:t>）</a:t>
            </a:r>
            <a:endParaRPr lang="zh-TW" altLang="en-US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C00000"/>
                </a:solidFill>
              </a:rPr>
              <a:t>融入於資訊教育</a:t>
            </a:r>
            <a:r>
              <a:rPr lang="en-US" altLang="zh-TW" b="1" smtClean="0">
                <a:solidFill>
                  <a:srgbClr val="C00000"/>
                </a:solidFill>
              </a:rPr>
              <a:t>-</a:t>
            </a:r>
            <a:r>
              <a:rPr lang="zh-TW" altLang="en-US" b="1" smtClean="0">
                <a:solidFill>
                  <a:srgbClr val="0000FF"/>
                </a:solidFill>
              </a:rPr>
              <a:t>指導學生對於這次創作活動進行記錄，並透過攝影剪輯方式完成有趣的報導。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FD185249-436D-45B2-ACF7-78D96284C5AA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1" y="3178176"/>
            <a:ext cx="5400675" cy="30384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1510" name="圖片 5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351338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8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舉辦發表會</a:t>
            </a:r>
            <a:r>
              <a:rPr lang="en-US" altLang="zh-TW" smtClean="0">
                <a:solidFill>
                  <a:srgbClr val="FF6600"/>
                </a:solidFill>
              </a:rPr>
              <a:t>1</a:t>
            </a:r>
            <a:r>
              <a:rPr lang="zh-TW" altLang="en-US" smtClean="0"/>
              <a:t>）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邀請家長到校欣賞作品，先由老師進行創作理念與歷程分享</a:t>
            </a:r>
            <a:r>
              <a:rPr lang="zh-TW" altLang="en-US" dirty="0" smtClean="0"/>
              <a:t>。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0875BBAB-10AF-403E-B9B3-97DD8E5CF316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78" y="1196752"/>
            <a:ext cx="3527291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1196752"/>
            <a:ext cx="3521471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4581128"/>
            <a:ext cx="3521471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98" y="4616872"/>
            <a:ext cx="3521471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318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D:\教導行政\校務行政\104外包\104生活美學種子計畫\PIC\0918發表\DSC05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4439578"/>
            <a:ext cx="3244315" cy="2418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1951038" y="904876"/>
            <a:ext cx="8229600" cy="936625"/>
          </a:xfrm>
        </p:spPr>
        <p:txBody>
          <a:bodyPr/>
          <a:lstStyle/>
          <a:p>
            <a:pPr algn="l"/>
            <a:r>
              <a:rPr lang="zh-TW" altLang="en-US" sz="3200">
                <a:solidFill>
                  <a:srgbClr val="C00000"/>
                </a:solidFill>
              </a:rPr>
              <a:t>由小朋友帶著家長去欣賞自己作品</a:t>
            </a: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139E2596-A65B-4437-B127-96439C6B190E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8048" y="1844825"/>
            <a:ext cx="3255546" cy="2158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74" y="1847652"/>
            <a:ext cx="3471987" cy="2157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0" y="4439578"/>
            <a:ext cx="3629836" cy="2408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58" y="2564904"/>
            <a:ext cx="357604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1"/>
          <p:cNvSpPr txBox="1">
            <a:spLocks/>
          </p:cNvSpPr>
          <p:nvPr/>
        </p:nvSpPr>
        <p:spPr bwMode="auto">
          <a:xfrm>
            <a:off x="2413000" y="260351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FFFFFF"/>
                </a:solidFill>
                <a:latin typeface="Arial"/>
                <a:ea typeface="新細明體"/>
              </a:rPr>
              <a:t>生活藝術家（</a:t>
            </a:r>
            <a:r>
              <a:rPr lang="zh-TW" altLang="en-US" kern="0" dirty="0">
                <a:solidFill>
                  <a:srgbClr val="FF6600"/>
                </a:solidFill>
                <a:latin typeface="Arial"/>
                <a:ea typeface="新細明體"/>
              </a:rPr>
              <a:t>舉辦發表會</a:t>
            </a:r>
            <a:r>
              <a:rPr lang="en-US" altLang="zh-TW" kern="0" dirty="0">
                <a:solidFill>
                  <a:srgbClr val="FF6600"/>
                </a:solidFill>
                <a:latin typeface="Arial"/>
                <a:ea typeface="新細明體"/>
              </a:rPr>
              <a:t>2</a:t>
            </a:r>
            <a:r>
              <a:rPr lang="zh-TW" altLang="en-US" kern="0" dirty="0">
                <a:solidFill>
                  <a:srgbClr val="FFFFFF"/>
                </a:solidFill>
                <a:latin typeface="Arial"/>
                <a:ea typeface="新細明體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8963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 smtClean="0"/>
              <a:t>教學流程參考</a:t>
            </a:r>
            <a:endParaRPr lang="zh-TW" altLang="en-US" sz="60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600445"/>
              </p:ext>
            </p:extLst>
          </p:nvPr>
        </p:nvGraphicFramePr>
        <p:xfrm>
          <a:off x="98544" y="1079211"/>
          <a:ext cx="11057136" cy="453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21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28559" y="2636368"/>
            <a:ext cx="10363200" cy="1500187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70C0"/>
                </a:solidFill>
              </a:rPr>
              <a:t>教學活動回顧</a:t>
            </a:r>
            <a:endParaRPr lang="zh-TW" alt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9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79425" y="233363"/>
            <a:ext cx="10210800" cy="963612"/>
          </a:xfrm>
        </p:spPr>
        <p:txBody>
          <a:bodyPr/>
          <a:lstStyle/>
          <a:p>
            <a:r>
              <a:rPr lang="zh-TW" altLang="en-US" sz="3200" dirty="0"/>
              <a:t>生活</a:t>
            </a:r>
            <a:r>
              <a:rPr lang="zh-TW" altLang="en-US" sz="3200" dirty="0" smtClean="0"/>
              <a:t>藝術家</a:t>
            </a:r>
            <a:endParaRPr lang="zh-TW" altLang="en-US" sz="3200" dirty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i="1" smtClean="0">
              <a:solidFill>
                <a:srgbClr val="FF3300"/>
              </a:solidFill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168504CC-7DB6-4655-B663-704B9E93F5D5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861049"/>
            <a:ext cx="3672408" cy="268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64" y="1465264"/>
            <a:ext cx="4321175" cy="2979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343472" y="1196753"/>
            <a:ext cx="460851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新細明體" panose="02020500000000000000" pitchFamily="18" charset="-120"/>
              </a:rPr>
              <a:t>「僑樂」發想</a:t>
            </a:r>
          </a:p>
        </p:txBody>
      </p:sp>
      <p:sp>
        <p:nvSpPr>
          <p:cNvPr id="5" name="矩形 4"/>
          <p:cNvSpPr/>
          <p:nvPr/>
        </p:nvSpPr>
        <p:spPr>
          <a:xfrm>
            <a:off x="2423593" y="2636913"/>
            <a:ext cx="18722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新細明體" panose="02020500000000000000" pitchFamily="18" charset="-120"/>
              </a:rPr>
              <a:t>圖稿</a:t>
            </a:r>
          </a:p>
        </p:txBody>
      </p:sp>
    </p:spTree>
    <p:extLst>
      <p:ext uri="{BB962C8B-B14F-4D97-AF65-F5344CB8AC3E}">
        <p14:creationId xmlns:p14="http://schemas.microsoft.com/office/powerpoint/2010/main" val="41478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家鄉傳統產業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3" y="1226097"/>
            <a:ext cx="3005020" cy="22527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FBB05D-3C01-4134-8D20-78CC73A51DA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44" y="1226097"/>
            <a:ext cx="4189615" cy="31422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64" y="1855528"/>
            <a:ext cx="3290788" cy="43896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3" y="3545636"/>
            <a:ext cx="2262119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生活藝術家</a:t>
            </a:r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2707DB40-4948-41A1-9AD9-79AC2D61E3C5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769441"/>
          </a:xfrm>
          <a:extLst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圖稿</a:t>
            </a:r>
          </a:p>
        </p:txBody>
      </p:sp>
      <p:pic>
        <p:nvPicPr>
          <p:cNvPr id="10245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039939"/>
            <a:ext cx="2776538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938463"/>
            <a:ext cx="302577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創作歷程</a:t>
            </a:r>
            <a:r>
              <a:rPr lang="en-US" altLang="zh-TW" smtClean="0">
                <a:solidFill>
                  <a:srgbClr val="FF6600"/>
                </a:solidFill>
              </a:rPr>
              <a:t>1</a:t>
            </a:r>
            <a:r>
              <a:rPr lang="zh-TW" altLang="en-US" smtClean="0"/>
              <a:t>）</a:t>
            </a:r>
          </a:p>
        </p:txBody>
      </p:sp>
      <p:pic>
        <p:nvPicPr>
          <p:cNvPr id="11267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9225" y="1165226"/>
            <a:ext cx="3308350" cy="2481263"/>
          </a:xfrm>
        </p:spPr>
      </p:pic>
      <p:sp>
        <p:nvSpPr>
          <p:cNvPr id="112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8F6A0AF5-393B-4B9B-BA82-C5A7DEC1FD57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5738814" y="2203450"/>
            <a:ext cx="714375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  <p:pic>
        <p:nvPicPr>
          <p:cNvPr id="11270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424363"/>
            <a:ext cx="3336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4400550"/>
            <a:ext cx="32750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9" y="1125538"/>
            <a:ext cx="33115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721101"/>
            <a:ext cx="5667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6" y="5345114"/>
            <a:ext cx="7032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創作歷程</a:t>
            </a:r>
            <a:r>
              <a:rPr lang="en-US" altLang="zh-TW" smtClean="0">
                <a:solidFill>
                  <a:srgbClr val="FF6600"/>
                </a:solidFill>
              </a:rPr>
              <a:t>2</a:t>
            </a:r>
            <a:r>
              <a:rPr lang="zh-TW" altLang="en-US" smtClean="0">
                <a:solidFill>
                  <a:srgbClr val="FFFFFF"/>
                </a:solidFill>
              </a:rPr>
              <a:t>）</a:t>
            </a:r>
            <a:endParaRPr lang="zh-TW" altLang="en-US" smtClean="0"/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D2F92856-7CE5-45FC-BEF8-EEFB244328DE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12292" name="Picture 2" descr="\\CHIAOLOSRV-PC\chiaolo\學校活動照片\104學年度學校活動照片\1040904裝置藝術彩繪\25150904\DSC02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96988"/>
            <a:ext cx="30972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268413"/>
            <a:ext cx="3097213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向右箭號 9"/>
          <p:cNvSpPr/>
          <p:nvPr/>
        </p:nvSpPr>
        <p:spPr>
          <a:xfrm>
            <a:off x="5813426" y="1919289"/>
            <a:ext cx="7921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  <p:pic>
        <p:nvPicPr>
          <p:cNvPr id="12295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9" y="4419601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右箭號 13"/>
          <p:cNvSpPr/>
          <p:nvPr/>
        </p:nvSpPr>
        <p:spPr>
          <a:xfrm rot="5400000">
            <a:off x="8193882" y="3653632"/>
            <a:ext cx="79216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  <p:pic>
        <p:nvPicPr>
          <p:cNvPr id="12297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419601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向右箭號 15"/>
          <p:cNvSpPr/>
          <p:nvPr/>
        </p:nvSpPr>
        <p:spPr>
          <a:xfrm rot="10800000">
            <a:off x="5808663" y="5373689"/>
            <a:ext cx="79216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145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成品</a:t>
            </a:r>
            <a:r>
              <a:rPr lang="zh-TW" altLang="en-US" smtClean="0">
                <a:solidFill>
                  <a:srgbClr val="FFFFFF"/>
                </a:solidFill>
              </a:rPr>
              <a:t>）</a:t>
            </a:r>
            <a:endParaRPr lang="zh-TW" altLang="en-US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58" y="1124744"/>
            <a:ext cx="3600000" cy="270000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A700CC74-4994-45E6-978F-999B190FCE46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850">
            <a:off x="6945771" y="4026211"/>
            <a:ext cx="3600000" cy="27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74">
            <a:off x="4095822" y="2789410"/>
            <a:ext cx="3816000" cy="2545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93">
            <a:off x="1703512" y="4180386"/>
            <a:ext cx="3600000" cy="2826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225">
            <a:off x="6833520" y="1195387"/>
            <a:ext cx="3600000" cy="2801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57288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184</Words>
  <Application>Microsoft Office PowerPoint</Application>
  <PresentationFormat>寬螢幕</PresentationFormat>
  <Paragraphs>45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9" baseType="lpstr">
      <vt:lpstr>新細明體</vt:lpstr>
      <vt:lpstr>Arial</vt:lpstr>
      <vt:lpstr>預設簡報設計</vt:lpstr>
      <vt:lpstr>彩繪牛的設計與想像</vt:lpstr>
      <vt:lpstr>教學流程參考</vt:lpstr>
      <vt:lpstr>PowerPoint 簡報</vt:lpstr>
      <vt:lpstr>生活藝術家</vt:lpstr>
      <vt:lpstr>家鄉傳統產業</vt:lpstr>
      <vt:lpstr>生活藝術家</vt:lpstr>
      <vt:lpstr>生活藝術家（創作歷程1）</vt:lpstr>
      <vt:lpstr>生活藝術家（創作歷程2）</vt:lpstr>
      <vt:lpstr>生活藝術家（成品）</vt:lpstr>
      <vt:lpstr>生活藝術家（識別系統應用1）</vt:lpstr>
      <vt:lpstr>PowerPoint 簡報</vt:lpstr>
      <vt:lpstr>PowerPoint 簡報</vt:lpstr>
      <vt:lpstr>PowerPoint 簡報</vt:lpstr>
      <vt:lpstr>生活藝術家（發展活動2）</vt:lpstr>
      <vt:lpstr>生活藝術家（舉辦發表會1）</vt:lpstr>
      <vt:lpstr>由小朋友帶著家長去欣賞自己作品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彩繪牛的設計與想像</dc:title>
  <dc:creator>admin</dc:creator>
  <cp:lastModifiedBy>admin</cp:lastModifiedBy>
  <cp:revision>5</cp:revision>
  <dcterms:created xsi:type="dcterms:W3CDTF">2021-11-10T01:18:28Z</dcterms:created>
  <dcterms:modified xsi:type="dcterms:W3CDTF">2022-09-12T03:20:01Z</dcterms:modified>
</cp:coreProperties>
</file>