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  <p:sldMasterId id="2147483735" r:id="rId3"/>
  </p:sldMasterIdLst>
  <p:sldIdLst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72" r:id="rId15"/>
    <p:sldId id="267" r:id="rId16"/>
    <p:sldId id="269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420939"/>
            <a:ext cx="10363200" cy="1470025"/>
          </a:xfrm>
        </p:spPr>
        <p:txBody>
          <a:bodyPr/>
          <a:lstStyle>
            <a:lvl1pPr algn="l">
              <a:defRPr sz="4400" b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1" y="40767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8F7298-5DFB-4E44-819A-2D2F7FF0F8DB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46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0376E7-69AE-4142-B25F-2049885616A5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3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60351"/>
            <a:ext cx="2743200" cy="5865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60351"/>
            <a:ext cx="8026400" cy="5865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3714F-C600-49DB-8CC7-B5787B162DD7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261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420939"/>
            <a:ext cx="10363200" cy="1470025"/>
          </a:xfrm>
        </p:spPr>
        <p:txBody>
          <a:bodyPr/>
          <a:lstStyle>
            <a:lvl1pPr algn="l">
              <a:defRPr sz="4400" b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1" y="40767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1D145-23E6-455E-B8C4-E75468ACB89B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4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103DF-DCA0-4BD0-AF09-3E0B22127D5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4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3FCB9B-8E41-4203-992C-A2B1B044651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25772E-674B-4FDF-A48D-A1B58D9384E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4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979514-6AB8-4830-84FB-90EB4D597E6E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35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7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A1BD0D-155E-4F07-AB48-8D8B0373B5D5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40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3A878-E487-4B05-9A34-18282A674BF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3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BB05D-3C01-4134-8D20-78CC73A51DA5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014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F4B2A2-E849-4B12-81F5-CC834DCC161C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34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1CDF85-6A1B-4174-9E66-049C266B829B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76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60351"/>
            <a:ext cx="2743200" cy="5865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60351"/>
            <a:ext cx="8026400" cy="5865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AAD5D-F45F-4AED-97FB-001492311515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62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420939"/>
            <a:ext cx="10363200" cy="1470025"/>
          </a:xfrm>
        </p:spPr>
        <p:txBody>
          <a:bodyPr/>
          <a:lstStyle>
            <a:lvl1pPr algn="l">
              <a:defRPr sz="4400" b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1" y="40767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5201E3-E14B-4F90-8F5E-E30323818DF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16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BF9A2B-FA48-41ED-BC7E-93FC3BDC0DA0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23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13166C-1B65-4A76-B405-EB902F8DDFBB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18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8E9689-2814-4317-A891-2C6B3655BB9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94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EC9A6B-1472-489B-9B89-FD06F1CB881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40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A3ACF9-FB2E-4458-B115-8478C746865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49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A64737-4D22-44F1-AE5B-CA8C12F79D1F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1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B863FD-7D3E-4E7B-B0F3-BDAC1E759780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532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BFF6AE-B363-4B48-9BE6-95F7402CB450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93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90CEB6-79A1-46B0-90AC-18D7F286793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19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AC8DCD-AC39-4E20-9B16-A3FD5C8066D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89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60351"/>
            <a:ext cx="2743200" cy="5865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60351"/>
            <a:ext cx="8026400" cy="5865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4848F-7F38-47B8-8101-E561F548FE24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4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A422D2-25D6-4ECE-8AFB-A6E853ADADA2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5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85A8D-1406-47D1-9A1B-63C5C5B8EB1D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3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29FBF-A8AC-4FDC-8907-3F4940753C0B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95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720B3-7DCC-4117-8463-91F7FF8220EF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39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C04068-94D1-419D-8976-EDB97BF4DCC6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0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822F2-3BBE-478D-8A57-8F68253EDF0A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2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60351"/>
            <a:ext cx="10972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A82F7-9954-4AC4-86A8-9094B3E1F17F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72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60351"/>
            <a:ext cx="10972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864C42-8D3B-4C94-A20C-BDDCDBA983D9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0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60351"/>
            <a:ext cx="10972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06E47F-AF97-416E-8891-D0F7CE6BFA79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4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hyperlink" Target="&#33836;&#32043;&#21315;&#32005;&#24425;&#32362;&#29275;.mpg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hyperlink" Target="&#33836;&#32043;&#21315;&#32005;&#24425;&#32362;&#29275;.mpg" TargetMode="External"/><Relationship Id="rId5" Type="http://schemas.openxmlformats.org/officeDocument/2006/relationships/hyperlink" Target="&#24685;&#36032;&#26412;&#26657;&#21443;&#21152;110&#24180;&#24230;&#23416;&#29983;&#23637;&#33021;&#20572;&#26684;&#21205;&#30059;&#21109;&#20316;&#27604;&#36093;&#27054;&#29554;&#39640;&#24180;&#32026;&#32068;&#20778;&#31561;&#65292;&#28858;&#26657;&#29229;&#20809;&#12290;&#24863;&#35613;&#37041;&#35998;&#33777;&#32769;&#24107;&#30340;&#25351;&#23566;&#65292;&#35731;&#23416;&#29983;&#33021;&#34920;&#29694;&#20778;&#30064;&#12290;%20&#20316;&#21697;&#21517;&#31281;&#12300;&#21271;&#26997;&#29066;&#24754;&#27468;&#12301;%20%20%20By%20&#33495;&#26647;&#32291;&#20689;&#27138;&#22283;&#27665;&#23567;&#23416;.mp4" TargetMode="External"/><Relationship Id="rId4" Type="http://schemas.openxmlformats.org/officeDocument/2006/relationships/hyperlink" Target="&#24685;&#36032;&#26412;&#26657;&#21443;&#21152;110&#24180;&#24230;&#23416;&#29983;&#23637;&#33021;&#20572;&#26684;&#21205;&#30059;&#21109;&#20316;&#27604;&#36093;&#27054;&#29554;&#39640;&#24180;&#32026;&#32068;&#29305;&#20778;&#65292;&#28858;&#26657;&#29229;&#20809;&#12290;&#20572;&#26684;&#21205;&#30059;&#26159;&#19968;&#31278;&#21205;&#30059;&#25216;&#34899;&#65292;&#20854;&#21407;&#29702;&#21363;&#23559;&#27599;&#24128;&#19981;&#21516;&#30340;&#22294;&#20687;&#36899;&#32396;&#25773;&#25918;&#65292;&#24478;&#32780;&#29986;&#29983;&#21205;&#30059;&#25928;&#26524;&#12290;&#26368;&#22522;&#26412;&#35069;&#20316;&#23450;&#26684;&#21205;&#30059;&#30340;&#26041;&#27861;&#26159;&#21033;&#29992;&#30456;&#27231;&#20316;&#25293;&#25885;&#24037;&#20855;&#65292;&#28858;&#20027;&#35201;&#23565;&#35937;&#25293;&#25885;&#19968;&#36899;&#20018;&#30340;&#30456;&#29255;&#65292;&#27599;&#24373;&#30456;&#29255;&#20043;&#38291;&#28858;&#25293;&#25885;&#23565;&#35937;&#20316;&#23567;&#37327;&#31227;&#21205;&#65292;&#26368;&#24460;&#25226;&#25972;&#36655;&#30456;&#29255;&#24555;&#36895;&#22320;&#36899;&#32396;&#25773;&#25918;&#20415;&#23436;&#25104;&#65288;&#27599;&#31186;&#22823;&#32004;&#38656;&#35201;2...%20%20%20By%20&#33495;&#26647;&#32291;&#20689;&#27138;&#22283;&#27665;&#23567;&#23416;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DON.mp4" TargetMode="External"/><Relationship Id="rId13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hyperlink" Target="&#33495;&#26647;&#32291;110&#23416;&#24180;&#24230;&#36896;&#27211;&#37129;&#26280;&#38957;&#23627;&#37129;&#20689;&#27138;&#20598;&#25138;&#22296;&#34920;&#28436;.mp4" TargetMode="External"/><Relationship Id="rId2" Type="http://schemas.openxmlformats.org/officeDocument/2006/relationships/hyperlink" Target="&#28879;&#20811;&#40599;&#40599;&#31038;&#22296;&#32244;&#32722;.mp4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&#20170;&#22825;&#20689;&#27138;&#30340;&#23401;&#23376;&#21443;&#21152;&#20102;&#19968;&#22580;&#34269;&#34899;&#30340;&#39255;&#23476;&#65292;&#20689;&#27138;&#30340;&#23401;&#23376;&#34920;&#28436;&#20102;&#19977;&#20491;&#31680;&#30446;&#65292;&#21253;&#25324;&#65306;&#28879;&#20811;&#40599;&#40599;&#12289;&#38518;&#31515;&#21644;&#24067;&#34955;&#25138;&#12290;&#24863;&#35613;&#36896;&#27211;&#22283;&#23567;&#33289;&#36774;&#20102;&#36889;&#22580;&#36896;&#27211;&#37129;&#26280;&#38957;&#23627;&#37129;&#34269;&#34899;&#19979;&#37129;&#23637;&#28436;&#27963;&#21205;&#65292;&#35731;&#20689;&#27138;&#23401;&#23376;&#26377;&#27231;&#26371;&#25226;&#24179;&#26085;&#25152;&#23416;&#30340;&#25165;&#34269;&#26377;&#19968;%20&#20491;&#34920;&#28436;&#30340;&#33310;&#21488;&#65292;&#21516;&#26178;&#20063;&#33021;&#27427;&#36062;&#21644;&#20132;&#27969;&#20854;&#20182;&#36896;&#27211;&#21644;&#38957;&#23627;&#37129;&#23416;&#29983;&#30340;&#21508;&#31278;&#34920;&#28436;&#65292;&#21487;&#35498;&#26159;&#25910;&#31339;&#28415;&#28415;&#12290;%20%20%20By%20&#33495;&#26647;&#32291;&#20689;&#27138;&#22283;&#27665;&#23567;&#23416;.mp4" TargetMode="External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hyperlink" Target="ZON.mp4" TargetMode="External"/><Relationship Id="rId4" Type="http://schemas.openxmlformats.org/officeDocument/2006/relationships/hyperlink" Target="&#36913;&#19977;&#31038;&#22296;&#27963;&#21205;&#65293;&#28879;&#20811;&#40599;&#40599;&#27468;&#26354;&#24392;&#21809;&#12300;&#23542;&#35997;&#12301;&#12290;%20%20%20By%20&#33495;&#26647;&#32291;&#20689;&#27138;&#22283;&#27665;&#23567;&#23416;.mp4" TargetMode="External"/><Relationship Id="rId9" Type="http://schemas.openxmlformats.org/officeDocument/2006/relationships/image" Target="../media/image58.png"/><Relationship Id="rId14" Type="http://schemas.openxmlformats.org/officeDocument/2006/relationships/hyperlink" Target="CHIAOLO.mp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861175" y="4026824"/>
            <a:ext cx="10363200" cy="1470025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rgbClr val="C00000"/>
                </a:solidFill>
              </a:rPr>
              <a:t>僑樂國民小學執行成果簡報</a:t>
            </a:r>
            <a:endParaRPr lang="zh-TW" altLang="en-US" sz="4400" b="1" dirty="0">
              <a:solidFill>
                <a:srgbClr val="C00000"/>
              </a:solidFill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377421" y="2274224"/>
            <a:ext cx="10836447" cy="17526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苗栗縣「</a:t>
            </a:r>
            <a:r>
              <a:rPr lang="zh-TW" altLang="en-US" sz="4000" b="1" dirty="0">
                <a:solidFill>
                  <a:schemeClr val="bg1"/>
                </a:solidFill>
              </a:rPr>
              <a:t>貓貍</a:t>
            </a:r>
            <a:r>
              <a:rPr lang="en-US" altLang="zh-TW" sz="4000" b="1" dirty="0">
                <a:solidFill>
                  <a:schemeClr val="bg1"/>
                </a:solidFill>
              </a:rPr>
              <a:t>•</a:t>
            </a:r>
            <a:r>
              <a:rPr lang="zh-TW" altLang="en-US" sz="4000" b="1" dirty="0">
                <a:solidFill>
                  <a:schemeClr val="bg1"/>
                </a:solidFill>
              </a:rPr>
              <a:t>印象」</a:t>
            </a:r>
            <a:r>
              <a:rPr lang="en-US" altLang="zh-TW" sz="4000" b="1" dirty="0" smtClean="0">
                <a:solidFill>
                  <a:schemeClr val="bg1"/>
                </a:solidFill>
              </a:rPr>
              <a:t>-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城市</a:t>
            </a:r>
            <a:r>
              <a:rPr lang="zh-TW" altLang="en-US" sz="4000" b="1" dirty="0">
                <a:solidFill>
                  <a:schemeClr val="bg1"/>
                </a:solidFill>
              </a:rPr>
              <a:t>美學特色發展計畫</a:t>
            </a:r>
          </a:p>
        </p:txBody>
      </p:sp>
    </p:spTree>
    <p:extLst>
      <p:ext uri="{BB962C8B-B14F-4D97-AF65-F5344CB8AC3E}">
        <p14:creationId xmlns:p14="http://schemas.microsoft.com/office/powerpoint/2010/main" val="1605203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裝置藝術</a:t>
            </a:r>
            <a:r>
              <a:rPr lang="en-US" altLang="zh-TW" dirty="0" smtClean="0"/>
              <a:t>DIY+</a:t>
            </a:r>
            <a:r>
              <a:rPr lang="zh-TW" altLang="en-US" dirty="0" smtClean="0"/>
              <a:t>彩繪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3" y="1263477"/>
            <a:ext cx="2463289" cy="1662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103DF-DCA0-4BD0-AF09-3E0B22127D5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834840" y="1990882"/>
            <a:ext cx="357247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46" y="1263477"/>
            <a:ext cx="2680825" cy="1911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向右箭號 7"/>
          <p:cNvSpPr/>
          <p:nvPr/>
        </p:nvSpPr>
        <p:spPr>
          <a:xfrm>
            <a:off x="5909780" y="1938788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58" y="1263477"/>
            <a:ext cx="2621504" cy="1997090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>
          <a:xfrm>
            <a:off x="9031471" y="1941674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49" y="4022224"/>
            <a:ext cx="2548922" cy="1983061"/>
          </a:xfrm>
          <a:prstGeom prst="rect">
            <a:avLst/>
          </a:prstGeom>
        </p:spPr>
      </p:pic>
      <p:sp>
        <p:nvSpPr>
          <p:cNvPr id="14" name="向右箭號 13"/>
          <p:cNvSpPr/>
          <p:nvPr/>
        </p:nvSpPr>
        <p:spPr>
          <a:xfrm rot="5400000">
            <a:off x="10662817" y="3590932"/>
            <a:ext cx="432594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75" y="4031715"/>
            <a:ext cx="3028160" cy="2043914"/>
          </a:xfrm>
          <a:prstGeom prst="rect">
            <a:avLst/>
          </a:prstGeom>
        </p:spPr>
      </p:pic>
      <p:sp>
        <p:nvSpPr>
          <p:cNvPr id="16" name="向右箭號 15"/>
          <p:cNvSpPr/>
          <p:nvPr/>
        </p:nvSpPr>
        <p:spPr>
          <a:xfrm rot="10800000">
            <a:off x="9157339" y="4880750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48" y="2194761"/>
            <a:ext cx="1436680" cy="99499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71" y="1185188"/>
            <a:ext cx="1493448" cy="1035204"/>
          </a:xfrm>
          <a:prstGeom prst="rect">
            <a:avLst/>
          </a:prstGeom>
        </p:spPr>
      </p:pic>
      <p:sp>
        <p:nvSpPr>
          <p:cNvPr id="19" name="向右箭號 18"/>
          <p:cNvSpPr/>
          <p:nvPr/>
        </p:nvSpPr>
        <p:spPr>
          <a:xfrm rot="10800000">
            <a:off x="5978207" y="4920669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 rot="10800000">
            <a:off x="2510845" y="4920203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31" y="4115878"/>
            <a:ext cx="2713508" cy="1875589"/>
          </a:xfrm>
          <a:prstGeom prst="rect">
            <a:avLst/>
          </a:prstGeom>
        </p:spPr>
      </p:pic>
      <p:pic>
        <p:nvPicPr>
          <p:cNvPr id="22" name="圖片 21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" y="4031715"/>
            <a:ext cx="2473614" cy="21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30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FF"/>
                </a:solidFill>
              </a:rPr>
              <a:t>裝置藝術作品</a:t>
            </a:r>
            <a:endParaRPr lang="zh-TW" altLang="en-US" dirty="0" smtClean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58" y="1124744"/>
            <a:ext cx="3600000" cy="2700000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1434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F3C8A3-9B45-4BEA-8EE0-35A90B57D5F0}" type="slidenum">
              <a:rPr lang="en-US" altLang="zh-TW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zh-TW" sz="140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850">
            <a:off x="6945771" y="4026211"/>
            <a:ext cx="3600000" cy="27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874">
            <a:off x="4095822" y="2789410"/>
            <a:ext cx="3816000" cy="2545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993">
            <a:off x="1703512" y="4180386"/>
            <a:ext cx="3600000" cy="2826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225">
            <a:off x="6833520" y="1195387"/>
            <a:ext cx="3600000" cy="2801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97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5688">
            <a:off x="6477000" y="1311275"/>
            <a:ext cx="2166938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標題 1"/>
          <p:cNvSpPr>
            <a:spLocks noGrp="1"/>
          </p:cNvSpPr>
          <p:nvPr>
            <p:ph type="title"/>
          </p:nvPr>
        </p:nvSpPr>
        <p:spPr>
          <a:xfrm>
            <a:off x="3503614" y="102204"/>
            <a:ext cx="8229600" cy="9366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FF"/>
                </a:solidFill>
              </a:rPr>
              <a:t>生活藝術家（</a:t>
            </a:r>
            <a:r>
              <a:rPr lang="zh-TW" altLang="en-US" dirty="0" smtClean="0">
                <a:solidFill>
                  <a:srgbClr val="FF6600"/>
                </a:solidFill>
              </a:rPr>
              <a:t>發展活動</a:t>
            </a:r>
            <a:r>
              <a:rPr lang="zh-TW" altLang="en-US" dirty="0" smtClean="0">
                <a:solidFill>
                  <a:srgbClr val="FFFFFF"/>
                </a:solidFill>
              </a:rPr>
              <a:t>）</a:t>
            </a:r>
            <a:endParaRPr lang="zh-TW" altLang="en-US" dirty="0" smtClean="0"/>
          </a:p>
        </p:txBody>
      </p:sp>
      <p:sp>
        <p:nvSpPr>
          <p:cNvPr id="18436" name="內容版面配置區 2"/>
          <p:cNvSpPr>
            <a:spLocks noGrp="1"/>
          </p:cNvSpPr>
          <p:nvPr>
            <p:ph idx="1"/>
          </p:nvPr>
        </p:nvSpPr>
        <p:spPr>
          <a:xfrm>
            <a:off x="1992313" y="1196975"/>
            <a:ext cx="8229600" cy="4929188"/>
          </a:xfrm>
        </p:spPr>
        <p:txBody>
          <a:bodyPr/>
          <a:lstStyle/>
          <a:p>
            <a:endParaRPr lang="en-US" altLang="zh-TW" b="1" dirty="0" smtClean="0">
              <a:solidFill>
                <a:srgbClr val="C00000"/>
              </a:solidFill>
            </a:endParaRPr>
          </a:p>
          <a:p>
            <a:r>
              <a:rPr lang="zh-TW" altLang="en-US" b="1" dirty="0" smtClean="0">
                <a:solidFill>
                  <a:srgbClr val="C00000"/>
                </a:solidFill>
              </a:rPr>
              <a:t>融入於語文教學</a:t>
            </a:r>
          </a:p>
        </p:txBody>
      </p:sp>
      <p:sp>
        <p:nvSpPr>
          <p:cNvPr id="1843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0A58A52-26F5-404F-AA43-845D6B8AFB8D}" type="slidenum">
              <a:rPr lang="en-US" altLang="zh-TW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12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grpSp>
        <p:nvGrpSpPr>
          <p:cNvPr id="18438" name="群組 4"/>
          <p:cNvGrpSpPr>
            <a:grpSpLocks/>
          </p:cNvGrpSpPr>
          <p:nvPr/>
        </p:nvGrpSpPr>
        <p:grpSpPr bwMode="auto">
          <a:xfrm>
            <a:off x="3503614" y="2951164"/>
            <a:ext cx="3673475" cy="3290887"/>
            <a:chOff x="1979712" y="2951867"/>
            <a:chExt cx="3673786" cy="3289780"/>
          </a:xfrm>
        </p:grpSpPr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19472">
              <a:off x="3243469" y="3253391"/>
              <a:ext cx="2410029" cy="2988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951867"/>
              <a:ext cx="2146482" cy="2988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9" name="群組 6"/>
          <p:cNvGrpSpPr>
            <a:grpSpLocks/>
          </p:cNvGrpSpPr>
          <p:nvPr/>
        </p:nvGrpSpPr>
        <p:grpSpPr bwMode="auto">
          <a:xfrm>
            <a:off x="7354888" y="981076"/>
            <a:ext cx="3378200" cy="3059113"/>
            <a:chOff x="5831333" y="980728"/>
            <a:chExt cx="3378042" cy="3060000"/>
          </a:xfrm>
        </p:grpSpPr>
        <p:pic>
          <p:nvPicPr>
            <p:cNvPr id="1639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0724">
              <a:off x="5831333" y="980728"/>
              <a:ext cx="2216046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314" y="980728"/>
              <a:ext cx="2189061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9774">
            <a:off x="2024063" y="3246438"/>
            <a:ext cx="2120900" cy="300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3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生活小木工與園藝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54" y="1196974"/>
            <a:ext cx="2760659" cy="174357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103DF-DCA0-4BD0-AF09-3E0B22127D5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6974"/>
            <a:ext cx="2765051" cy="17281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16" y="1196974"/>
            <a:ext cx="2465653" cy="175072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5" y="3954543"/>
            <a:ext cx="1994723" cy="25288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19" y="3954543"/>
            <a:ext cx="2071331" cy="25207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310" y="3738412"/>
            <a:ext cx="4719603" cy="3476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87" y="3956143"/>
            <a:ext cx="4126319" cy="251913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154" y="1196974"/>
            <a:ext cx="1939245" cy="26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8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生活收藏家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81960" y="1579387"/>
            <a:ext cx="118100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「生活收藏家」攝影與停格動畫與彩繪展（共</a:t>
            </a:r>
            <a:r>
              <a:rPr lang="en-US" altLang="zh-TW" sz="2800" b="1" dirty="0">
                <a:solidFill>
                  <a:srgbClr val="C00000"/>
                </a:solidFill>
              </a:rPr>
              <a:t>6</a:t>
            </a:r>
            <a:r>
              <a:rPr lang="zh-TW" altLang="en-US" sz="2800" b="1" dirty="0">
                <a:solidFill>
                  <a:srgbClr val="C00000"/>
                </a:solidFill>
              </a:rPr>
              <a:t>節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）</a:t>
            </a:r>
            <a:endParaRPr lang="en-US" altLang="zh-TW" sz="2800" b="1" dirty="0" smtClean="0">
              <a:solidFill>
                <a:srgbClr val="C00000"/>
              </a:solidFill>
            </a:endParaRPr>
          </a:p>
          <a:p>
            <a:endParaRPr lang="zh-TW" altLang="en-US" sz="2800" b="1" dirty="0">
              <a:solidFill>
                <a:srgbClr val="C0000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課程內容：（參加對象：</a:t>
            </a:r>
            <a:r>
              <a:rPr lang="en-US" altLang="zh-TW" sz="2800" b="1" dirty="0">
                <a:solidFill>
                  <a:srgbClr val="0070C0"/>
                </a:solidFill>
              </a:rPr>
              <a:t>3-6</a:t>
            </a:r>
            <a:r>
              <a:rPr lang="zh-TW" altLang="en-US" sz="2800" b="1" dirty="0">
                <a:solidFill>
                  <a:srgbClr val="0070C0"/>
                </a:solidFill>
              </a:rPr>
              <a:t>年級，攝影動畫課程</a:t>
            </a:r>
            <a:r>
              <a:rPr lang="en-US" altLang="zh-TW" sz="2800" b="1" dirty="0">
                <a:solidFill>
                  <a:srgbClr val="0070C0"/>
                </a:solidFill>
              </a:rPr>
              <a:t>4</a:t>
            </a:r>
            <a:r>
              <a:rPr lang="zh-TW" altLang="en-US" sz="2800" b="1" dirty="0">
                <a:solidFill>
                  <a:srgbClr val="0070C0"/>
                </a:solidFill>
              </a:rPr>
              <a:t>節、寫生課程</a:t>
            </a:r>
            <a:r>
              <a:rPr lang="en-US" altLang="zh-TW" sz="2800" b="1" dirty="0">
                <a:solidFill>
                  <a:srgbClr val="0070C0"/>
                </a:solidFill>
              </a:rPr>
              <a:t>2</a:t>
            </a:r>
            <a:r>
              <a:rPr lang="zh-TW" altLang="en-US" sz="2800" b="1" dirty="0">
                <a:solidFill>
                  <a:srgbClr val="0070C0"/>
                </a:solidFill>
              </a:rPr>
              <a:t>節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）</a:t>
            </a:r>
            <a:endParaRPr lang="en-US" altLang="zh-TW" sz="2800" b="1" dirty="0" smtClean="0">
              <a:solidFill>
                <a:srgbClr val="0070C0"/>
              </a:solidFill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</a:rPr>
              <a:t>（</a:t>
            </a:r>
            <a:r>
              <a:rPr lang="zh-TW" altLang="en-US" sz="2800" b="1" dirty="0">
                <a:solidFill>
                  <a:srgbClr val="C00000"/>
                </a:solidFill>
              </a:rPr>
              <a:t>一）認識相機及其功能操作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、基本攝影</a:t>
            </a:r>
            <a:r>
              <a:rPr lang="zh-TW" altLang="en-US" sz="2800" b="1" dirty="0">
                <a:solidFill>
                  <a:srgbClr val="C00000"/>
                </a:solidFill>
              </a:rPr>
              <a:t>基本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技術</a:t>
            </a:r>
            <a:endParaRPr lang="en-US" altLang="zh-TW" sz="2800" b="1" dirty="0" smtClean="0">
              <a:solidFill>
                <a:srgbClr val="C00000"/>
              </a:solidFill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</a:rPr>
              <a:t>（</a:t>
            </a:r>
            <a:r>
              <a:rPr lang="zh-TW" altLang="en-US" sz="2800" b="1" dirty="0">
                <a:solidFill>
                  <a:srgbClr val="C00000"/>
                </a:solidFill>
              </a:rPr>
              <a:t>二）攝影與停格動畫製作基本技術</a:t>
            </a:r>
          </a:p>
          <a:p>
            <a:r>
              <a:rPr lang="zh-TW" altLang="en-US" sz="2800" b="1" dirty="0">
                <a:solidFill>
                  <a:srgbClr val="C00000"/>
                </a:solidFill>
              </a:rPr>
              <a:t>（三）攝影作品後製處理</a:t>
            </a:r>
          </a:p>
          <a:p>
            <a:r>
              <a:rPr lang="zh-TW" altLang="en-US" sz="2800" b="1" dirty="0">
                <a:solidFill>
                  <a:srgbClr val="C00000"/>
                </a:solidFill>
              </a:rPr>
              <a:t>（四）攝影（或停格動畫發表）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展式</a:t>
            </a:r>
            <a:endParaRPr lang="zh-TW" altLang="en-US" sz="2800" b="1" dirty="0">
              <a:solidFill>
                <a:srgbClr val="C00000"/>
              </a:solidFill>
            </a:endParaRPr>
          </a:p>
          <a:p>
            <a:r>
              <a:rPr lang="zh-TW" altLang="en-US" sz="2800" b="1" dirty="0">
                <a:solidFill>
                  <a:srgbClr val="C00000"/>
                </a:solidFill>
              </a:rPr>
              <a:t>（五）油畫水彩寫生創作</a:t>
            </a:r>
          </a:p>
        </p:txBody>
      </p:sp>
    </p:spTree>
    <p:extLst>
      <p:ext uri="{BB962C8B-B14F-4D97-AF65-F5344CB8AC3E}">
        <p14:creationId xmlns:p14="http://schemas.microsoft.com/office/powerpoint/2010/main" val="126241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474">
            <a:off x="336693" y="1037400"/>
            <a:ext cx="3411241" cy="225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9"/>
          <a:stretch/>
        </p:blipFill>
        <p:spPr>
          <a:xfrm rot="21363658">
            <a:off x="3863798" y="1385121"/>
            <a:ext cx="3334225" cy="219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657">
            <a:off x="212822" y="3786062"/>
            <a:ext cx="3313766" cy="221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58" y="3815388"/>
            <a:ext cx="3529932" cy="2346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521">
            <a:off x="7753977" y="1390819"/>
            <a:ext cx="3534671" cy="219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90" y="3727741"/>
            <a:ext cx="2824632" cy="272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3647964"/>
            <a:ext cx="2010574" cy="321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921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停格動畫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71" y="2854241"/>
            <a:ext cx="3632417" cy="27060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0" y="1396539"/>
            <a:ext cx="3226761" cy="200336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064924" y="1338350"/>
            <a:ext cx="662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</a:rPr>
              <a:t>參加</a:t>
            </a:r>
            <a:r>
              <a:rPr lang="en-US" altLang="zh-TW" sz="2400" b="1" dirty="0">
                <a:solidFill>
                  <a:srgbClr val="C00000"/>
                </a:solidFill>
              </a:rPr>
              <a:t>110</a:t>
            </a:r>
            <a:r>
              <a:rPr lang="zh-TW" altLang="en-US" sz="2400" b="1" dirty="0">
                <a:solidFill>
                  <a:srgbClr val="C00000"/>
                </a:solidFill>
              </a:rPr>
              <a:t>年度學生展能停格動畫創作比賽榮獲高年級組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特優、優等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5318" y="3433213"/>
            <a:ext cx="296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hlinkClick r:id="rId4" action="ppaction://hlinkfile"/>
              </a:rPr>
              <a:t>生活防疫你和我</a:t>
            </a:r>
            <a:endParaRPr lang="en-US" altLang="zh-TW" sz="2400" b="1" dirty="0" smtClean="0">
              <a:solidFill>
                <a:srgbClr val="0070C0"/>
              </a:solidFill>
              <a:hlinkClick r:id="rId4" action="ppaction://hlinkfile"/>
            </a:endParaRPr>
          </a:p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hlinkClick r:id="rId4" action="ppaction://hlinkfile"/>
              </a:rPr>
              <a:t>（特優）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文字方塊 9">
            <a:hlinkClick r:id="rId5" action="ppaction://hlinkfile"/>
          </p:cNvPr>
          <p:cNvSpPr txBox="1"/>
          <p:nvPr/>
        </p:nvSpPr>
        <p:spPr>
          <a:xfrm>
            <a:off x="4225637" y="5652353"/>
            <a:ext cx="296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70C0"/>
                </a:solidFill>
                <a:hlinkClick r:id="rId5" action="ppaction://hlinkfile"/>
              </a:rPr>
              <a:t>北極熊悲歌</a:t>
            </a:r>
            <a:endParaRPr lang="en-US" altLang="zh-TW" sz="2400" b="1" dirty="0">
              <a:solidFill>
                <a:srgbClr val="0070C0"/>
              </a:solidFill>
              <a:hlinkClick r:id="rId5" action="ppaction://hlinkfile"/>
            </a:endParaRPr>
          </a:p>
          <a:p>
            <a:pPr algn="ctr"/>
            <a:r>
              <a:rPr lang="zh-TW" altLang="en-US" sz="2400" b="1" dirty="0">
                <a:solidFill>
                  <a:srgbClr val="0070C0"/>
                </a:solidFill>
                <a:hlinkClick r:id="rId5" action="ppaction://hlinkfile"/>
              </a:rPr>
              <a:t>（優等）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1" name="圖片 10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2852" y="1925435"/>
            <a:ext cx="2592644" cy="1923276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8000238" y="3848711"/>
            <a:ext cx="296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hlinkClick r:id="rId6" action="ppaction://hlinkfile"/>
              </a:rPr>
              <a:t>牛的想像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70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鄉土表演家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81960" y="1579387"/>
            <a:ext cx="11810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「鄉土表演家」客家烏克麗麗演奏師與客家戲偶子偶劇課程</a:t>
            </a:r>
            <a:r>
              <a:rPr lang="zh-TW" altLang="en-US" sz="2800" b="1" dirty="0"/>
              <a:t>（共</a:t>
            </a:r>
            <a:r>
              <a:rPr lang="en-US" altLang="zh-TW" sz="2800" b="1" dirty="0"/>
              <a:t>110</a:t>
            </a:r>
            <a:r>
              <a:rPr lang="zh-TW" altLang="en-US" sz="2800" b="1" dirty="0"/>
              <a:t>節</a:t>
            </a:r>
            <a:r>
              <a:rPr lang="zh-TW" altLang="en-US" sz="2800" b="1" dirty="0" smtClean="0"/>
              <a:t>）</a:t>
            </a:r>
            <a:endParaRPr lang="en-US" altLang="zh-TW" sz="2800" b="1" dirty="0" smtClean="0"/>
          </a:p>
          <a:p>
            <a:endParaRPr lang="zh-TW" altLang="en-US" sz="2800" b="1" dirty="0">
              <a:solidFill>
                <a:srgbClr val="0070C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（一）客家烏克麗麗演奏師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課程（</a:t>
            </a:r>
            <a:r>
              <a:rPr lang="zh-TW" altLang="en-US" sz="2800" b="1" dirty="0">
                <a:solidFill>
                  <a:srgbClr val="0070C0"/>
                </a:solidFill>
              </a:rPr>
              <a:t>參加對象：</a:t>
            </a:r>
            <a:r>
              <a:rPr lang="en-US" altLang="zh-TW" sz="2800" b="1" dirty="0">
                <a:solidFill>
                  <a:srgbClr val="0070C0"/>
                </a:solidFill>
              </a:rPr>
              <a:t>1-4</a:t>
            </a:r>
            <a:r>
              <a:rPr lang="zh-TW" altLang="en-US" sz="2800" b="1" dirty="0">
                <a:solidFill>
                  <a:srgbClr val="0070C0"/>
                </a:solidFill>
              </a:rPr>
              <a:t>年級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，共計</a:t>
            </a:r>
            <a:r>
              <a:rPr lang="en-US" altLang="zh-TW" sz="2800" b="1" dirty="0">
                <a:solidFill>
                  <a:srgbClr val="0070C0"/>
                </a:solidFill>
              </a:rPr>
              <a:t>90</a:t>
            </a:r>
            <a:r>
              <a:rPr lang="zh-TW" altLang="en-US" sz="2800" b="1" dirty="0">
                <a:solidFill>
                  <a:srgbClr val="0070C0"/>
                </a:solidFill>
              </a:rPr>
              <a:t>節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）</a:t>
            </a:r>
            <a:endParaRPr lang="en-US" altLang="zh-TW" sz="2800" b="1" dirty="0" smtClean="0">
              <a:solidFill>
                <a:srgbClr val="0070C0"/>
              </a:solidFill>
            </a:endParaRPr>
          </a:p>
          <a:p>
            <a:endParaRPr lang="en-US" altLang="zh-TW" sz="2800" b="1" dirty="0">
              <a:solidFill>
                <a:srgbClr val="0070C0"/>
              </a:solidFill>
            </a:endParaRPr>
          </a:p>
          <a:p>
            <a:r>
              <a:rPr lang="zh-TW" altLang="zh-TW" sz="2800" b="1" dirty="0">
                <a:solidFill>
                  <a:srgbClr val="0070C0"/>
                </a:solidFill>
              </a:rPr>
              <a:t>（二）客家戲偶子偶劇課程內容：（參加對象：</a:t>
            </a:r>
            <a:r>
              <a:rPr lang="en-US" altLang="zh-TW" sz="2800" b="1" dirty="0">
                <a:solidFill>
                  <a:srgbClr val="0070C0"/>
                </a:solidFill>
              </a:rPr>
              <a:t>3-6</a:t>
            </a:r>
            <a:r>
              <a:rPr lang="zh-TW" altLang="zh-TW" sz="2800" b="1" dirty="0">
                <a:solidFill>
                  <a:srgbClr val="0070C0"/>
                </a:solidFill>
              </a:rPr>
              <a:t>年級</a:t>
            </a:r>
            <a:r>
              <a:rPr lang="zh-TW" altLang="zh-TW" sz="2800" b="1" dirty="0" smtClean="0">
                <a:solidFill>
                  <a:srgbClr val="0070C0"/>
                </a:solidFill>
              </a:rPr>
              <a:t>，共計</a:t>
            </a:r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zh-TW" sz="2800" b="1" dirty="0">
                <a:solidFill>
                  <a:srgbClr val="0070C0"/>
                </a:solidFill>
              </a:rPr>
              <a:t>節）</a:t>
            </a:r>
          </a:p>
          <a:p>
            <a:endParaRPr lang="zh-TW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9" y="4083407"/>
            <a:ext cx="8068887" cy="24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0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成果影像（超連結）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4" name="圖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" y="1433096"/>
            <a:ext cx="3060000" cy="1689374"/>
          </a:xfrm>
          <a:prstGeom prst="rect">
            <a:avLst/>
          </a:prstGeom>
        </p:spPr>
      </p:pic>
      <p:pic>
        <p:nvPicPr>
          <p:cNvPr id="5" name="圖片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33" y="1421476"/>
            <a:ext cx="3060000" cy="1720296"/>
          </a:xfrm>
          <a:prstGeom prst="rect">
            <a:avLst/>
          </a:prstGeom>
        </p:spPr>
      </p:pic>
      <p:pic>
        <p:nvPicPr>
          <p:cNvPr id="6" name="圖片 5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87" y="1416132"/>
            <a:ext cx="3060000" cy="1725640"/>
          </a:xfrm>
          <a:prstGeom prst="rect">
            <a:avLst/>
          </a:prstGeom>
        </p:spPr>
      </p:pic>
      <p:pic>
        <p:nvPicPr>
          <p:cNvPr id="7" name="圖片 6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08" y="4009139"/>
            <a:ext cx="2697179" cy="1714321"/>
          </a:xfrm>
          <a:prstGeom prst="rect">
            <a:avLst/>
          </a:prstGeom>
        </p:spPr>
      </p:pic>
      <p:pic>
        <p:nvPicPr>
          <p:cNvPr id="8" name="圖片 7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1" y="4009139"/>
            <a:ext cx="2774901" cy="1714321"/>
          </a:xfrm>
          <a:prstGeom prst="rect">
            <a:avLst/>
          </a:prstGeom>
        </p:spPr>
      </p:pic>
      <p:pic>
        <p:nvPicPr>
          <p:cNvPr id="9" name="圖片 8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92" y="4009139"/>
            <a:ext cx="2929934" cy="1714321"/>
          </a:xfrm>
          <a:prstGeom prst="rect">
            <a:avLst/>
          </a:prstGeom>
        </p:spPr>
      </p:pic>
      <p:pic>
        <p:nvPicPr>
          <p:cNvPr id="10" name="圖片 9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373" y="4009138"/>
            <a:ext cx="2562108" cy="1714321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513691" y="3173924"/>
            <a:ext cx="1504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2" action="ppaction://hlinkfile"/>
              </a:rPr>
              <a:t>上課實況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420199" y="3141772"/>
            <a:ext cx="1504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hlinkClick r:id="rId4" action="ppaction://hlinkfile"/>
              </a:rPr>
              <a:t>歌曲演奏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603673" y="3173924"/>
            <a:ext cx="25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hlinkClick r:id="rId6" action="ppaction://hlinkfile"/>
              </a:rPr>
              <a:t>藝術下鄉烏克麗麗演出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76348" y="5733119"/>
            <a:ext cx="179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10" action="ppaction://hlinkfile"/>
              </a:rPr>
              <a:t>中祥幼兒園演出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628195" y="5769269"/>
            <a:ext cx="179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8" action="ppaction://hlinkfile"/>
              </a:rPr>
              <a:t>東金幼兒園演出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644643" y="5769269"/>
            <a:ext cx="25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12" action="ppaction://hlinkfile"/>
              </a:rPr>
              <a:t>藝術下鄉偶劇演出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867207" y="5769269"/>
            <a:ext cx="25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14" action="ppaction://hlinkfile"/>
              </a:rPr>
              <a:t>校內偶劇成果發表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2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特色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7625" y="1196976"/>
            <a:ext cx="11396749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7030A0"/>
                </a:solidFill>
              </a:rPr>
              <a:t>以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在</a:t>
            </a:r>
            <a:r>
              <a:rPr lang="zh-TW" altLang="zh-TW" sz="2400" b="1" dirty="0">
                <a:solidFill>
                  <a:srgbClr val="7030A0"/>
                </a:solidFill>
              </a:rPr>
              <a:t>地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特色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（酪農業</a:t>
            </a:r>
            <a:r>
              <a:rPr lang="zh-TW" altLang="en-US" sz="2400" b="1" dirty="0">
                <a:solidFill>
                  <a:srgbClr val="7030A0"/>
                </a:solidFill>
              </a:rPr>
              <a:t>、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客家文化</a:t>
            </a:r>
            <a:r>
              <a:rPr lang="zh-TW" altLang="en-US" sz="2400" b="1" dirty="0">
                <a:solidFill>
                  <a:srgbClr val="7030A0"/>
                </a:solidFill>
              </a:rPr>
              <a:t>）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創作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裝置</a:t>
            </a:r>
            <a:r>
              <a:rPr lang="zh-TW" altLang="zh-TW" sz="2400" b="1" dirty="0">
                <a:solidFill>
                  <a:srgbClr val="7030A0"/>
                </a:solidFill>
              </a:rPr>
              <a:t>藝術妝點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校園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，並體驗客家戲劇、音樂之美</a:t>
            </a:r>
            <a:endParaRPr lang="zh-TW" altLang="zh-TW" sz="2400" b="1" dirty="0">
              <a:solidFill>
                <a:srgbClr val="7030A0"/>
              </a:solidFill>
            </a:endParaRP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C00000"/>
                </a:solidFill>
              </a:rPr>
              <a:t>視覺藝術創作成品成為學校的識別系統，應用於學校網站、校刊、</a:t>
            </a:r>
            <a:r>
              <a:rPr lang="zh-TW" altLang="zh-TW" sz="2400" b="1" dirty="0" smtClean="0">
                <a:solidFill>
                  <a:srgbClr val="C00000"/>
                </a:solidFill>
              </a:rPr>
              <a:t>校服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pPr marL="285750" lvl="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7030A0"/>
                </a:solidFill>
              </a:rPr>
              <a:t>攝影結合資訊停動畫學習，以環境議題為創作方向，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參加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獲佳績</a:t>
            </a:r>
            <a:endParaRPr lang="en-US" altLang="zh-TW" sz="2400" b="1" dirty="0" smtClean="0">
              <a:solidFill>
                <a:srgbClr val="7030A0"/>
              </a:solidFill>
            </a:endParaRP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C00000"/>
                </a:solidFill>
              </a:rPr>
              <a:t>木工創作，體驗創客精神，結合園藝植摘，提升生活美學</a:t>
            </a: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7030A0"/>
                </a:solidFill>
              </a:rPr>
              <a:t>「鄉土表演家」之烏克麗麗社團與客家偶劇團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，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參與多場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校內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外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成果發表，</a:t>
            </a:r>
            <a:r>
              <a:rPr lang="zh-TW" altLang="zh-TW" sz="2400" b="1" dirty="0">
                <a:solidFill>
                  <a:srgbClr val="7030A0"/>
                </a:solidFill>
              </a:rPr>
              <a:t>提升孩子成就感與演出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經驗</a:t>
            </a:r>
            <a:endParaRPr lang="en-US" altLang="zh-TW" sz="2400" b="1" dirty="0" smtClean="0">
              <a:solidFill>
                <a:srgbClr val="7030A0"/>
              </a:solidFill>
            </a:endParaRP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C00000"/>
                </a:solidFill>
              </a:rPr>
              <a:t>相關教學活動記錄於學校臉書、創作成品廣</a:t>
            </a:r>
            <a:r>
              <a:rPr lang="zh-TW" altLang="zh-TW" sz="2400" b="1" dirty="0" smtClean="0">
                <a:solidFill>
                  <a:srgbClr val="C00000"/>
                </a:solidFill>
              </a:rPr>
              <a:t>見於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pPr>
              <a:lnSpc>
                <a:spcPts val="4500"/>
              </a:lnSpc>
            </a:pPr>
            <a:r>
              <a:rPr lang="zh-TW" altLang="en-US" sz="2400" b="1" dirty="0" smtClean="0">
                <a:solidFill>
                  <a:srgbClr val="C00000"/>
                </a:solidFill>
              </a:rPr>
              <a:t>   </a:t>
            </a:r>
            <a:r>
              <a:rPr lang="zh-TW" altLang="zh-TW" sz="2400" b="1" dirty="0" smtClean="0">
                <a:solidFill>
                  <a:srgbClr val="C00000"/>
                </a:solidFill>
              </a:rPr>
              <a:t>校園、家庭</a:t>
            </a:r>
            <a:r>
              <a:rPr lang="zh-TW" altLang="zh-TW" sz="2400" b="1" dirty="0">
                <a:solidFill>
                  <a:srgbClr val="C00000"/>
                </a:solidFill>
              </a:rPr>
              <a:t>，達到教育行銷功能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8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計畫內容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388313"/>
            <a:ext cx="8915400" cy="4506912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本計畫是配合本校之校定課程中之「人文素養課程」所規劃設計，內容以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本校在地酪農產業與客家文化為特色，發展課程，以學習體驗及創作為主，可分為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視覺藝術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與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表演藝術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兩主軸。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zh-TW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（一）視覺藝術創作主題分為</a:t>
            </a:r>
            <a:r>
              <a:rPr lang="zh-TW" altLang="en-US" sz="2800" b="1" dirty="0">
                <a:solidFill>
                  <a:srgbClr val="C00000"/>
                </a:solidFill>
              </a:rPr>
              <a:t>「立體」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與</a:t>
            </a:r>
            <a:r>
              <a:rPr lang="zh-TW" altLang="en-US" sz="2800" b="1" dirty="0">
                <a:solidFill>
                  <a:srgbClr val="0070C0"/>
                </a:solidFill>
              </a:rPr>
              <a:t>「平面」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二部分：</a:t>
            </a:r>
          </a:p>
          <a:p>
            <a:pPr marL="0" indent="0">
              <a:buNone/>
            </a:pPr>
            <a:r>
              <a:rPr lang="zh-TW" altLang="en-US" sz="2800" b="1" dirty="0" smtClean="0">
                <a:solidFill>
                  <a:srgbClr val="C00000"/>
                </a:solidFill>
              </a:rPr>
              <a:t>      </a:t>
            </a:r>
            <a:r>
              <a:rPr lang="en-US" altLang="zh-TW" sz="2800" b="1" dirty="0" smtClean="0">
                <a:solidFill>
                  <a:srgbClr val="C00000"/>
                </a:solidFill>
              </a:rPr>
              <a:t>1</a:t>
            </a:r>
            <a:r>
              <a:rPr lang="en-US" altLang="zh-TW" sz="2800" b="1" dirty="0">
                <a:solidFill>
                  <a:srgbClr val="C00000"/>
                </a:solidFill>
              </a:rPr>
              <a:t>.</a:t>
            </a:r>
            <a:r>
              <a:rPr lang="zh-TW" altLang="en-US" sz="2800" b="1" dirty="0">
                <a:solidFill>
                  <a:srgbClr val="C00000"/>
                </a:solidFill>
              </a:rPr>
              <a:t>立體裝置藝術主題為「生活藝術家」視覺意象系統</a:t>
            </a:r>
          </a:p>
          <a:p>
            <a:pPr marL="0" indent="0">
              <a:buNone/>
            </a:pPr>
            <a:r>
              <a:rPr lang="zh-TW" altLang="en-US" sz="2800" b="1" dirty="0" smtClean="0">
                <a:solidFill>
                  <a:srgbClr val="0070C0"/>
                </a:solidFill>
              </a:rPr>
              <a:t>      </a:t>
            </a:r>
            <a:r>
              <a:rPr lang="en-US" altLang="zh-TW" sz="2800" b="1" dirty="0" smtClean="0">
                <a:solidFill>
                  <a:srgbClr val="0070C0"/>
                </a:solidFill>
              </a:rPr>
              <a:t>2</a:t>
            </a:r>
            <a:r>
              <a:rPr lang="en-US" altLang="zh-TW" sz="2800" b="1" dirty="0">
                <a:solidFill>
                  <a:srgbClr val="0070C0"/>
                </a:solidFill>
              </a:rPr>
              <a:t>.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平</a:t>
            </a:r>
            <a:r>
              <a:rPr lang="zh-TW" altLang="en-US" sz="2800" b="1" dirty="0">
                <a:solidFill>
                  <a:srgbClr val="0070C0"/>
                </a:solidFill>
              </a:rPr>
              <a:t>面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攝影</a:t>
            </a:r>
            <a:r>
              <a:rPr lang="zh-TW" altLang="en-US" sz="2800" b="1" dirty="0">
                <a:solidFill>
                  <a:srgbClr val="0070C0"/>
                </a:solidFill>
              </a:rPr>
              <a:t>與電腦後製停格動畫主題為「生活收藏家」</a:t>
            </a:r>
            <a:r>
              <a:rPr lang="en-US" altLang="zh-TW" sz="2800" b="1" dirty="0">
                <a:solidFill>
                  <a:srgbClr val="0070C0"/>
                </a:solidFill>
              </a:rPr>
              <a:t>-</a:t>
            </a:r>
            <a:r>
              <a:rPr lang="zh-TW" altLang="en-US" sz="2800" b="1" dirty="0">
                <a:solidFill>
                  <a:srgbClr val="0070C0"/>
                </a:solidFill>
              </a:rPr>
              <a:t>我是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小 </a:t>
            </a:r>
            <a:endParaRPr lang="en-US" altLang="zh-TW" sz="2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z="2800" b="1" smtClean="0">
                <a:solidFill>
                  <a:srgbClr val="0070C0"/>
                </a:solidFill>
              </a:rPr>
              <a:t>         小</a:t>
            </a:r>
            <a:r>
              <a:rPr lang="zh-TW" altLang="en-US" sz="2800" b="1" dirty="0">
                <a:solidFill>
                  <a:srgbClr val="0070C0"/>
                </a:solidFill>
              </a:rPr>
              <a:t>藝術師，造橋鄉農村</a:t>
            </a:r>
            <a:r>
              <a:rPr lang="en-US" altLang="zh-TW" sz="2800" b="1" dirty="0">
                <a:solidFill>
                  <a:srgbClr val="0070C0"/>
                </a:solidFill>
              </a:rPr>
              <a:t>‧</a:t>
            </a:r>
            <a:r>
              <a:rPr lang="zh-TW" altLang="en-US" sz="2800" b="1" dirty="0">
                <a:solidFill>
                  <a:srgbClr val="0070C0"/>
                </a:solidFill>
              </a:rPr>
              <a:t>生活攝影、動畫發表與彩繪展計畫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。</a:t>
            </a:r>
            <a:endParaRPr lang="en-US" altLang="zh-TW" sz="2800" b="1" dirty="0" smtClean="0">
              <a:solidFill>
                <a:srgbClr val="0070C0"/>
              </a:solidFill>
            </a:endParaRPr>
          </a:p>
          <a:p>
            <a:endParaRPr lang="zh-TW" altLang="en-US" sz="2800" b="1" dirty="0">
              <a:solidFill>
                <a:srgbClr val="0070C0"/>
              </a:solidFill>
            </a:endParaRPr>
          </a:p>
          <a:p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（二）表演藝術方面，主題為「鄉土表演家」則以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客家文化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為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主題，發展「客家烏克麗麗演奏師」、「客家戲偶子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」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偶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劇課程。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289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課程架構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1105593"/>
            <a:ext cx="12250189" cy="57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23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生活藝術家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42178" y="1496259"/>
            <a:ext cx="104051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「生活藝術家」視覺意象系統、簡易木工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與彩繪活動</a:t>
            </a:r>
            <a:r>
              <a:rPr lang="zh-TW" altLang="en-US" sz="2800" dirty="0" smtClean="0"/>
              <a:t>（</a:t>
            </a:r>
            <a:r>
              <a:rPr lang="zh-TW" altLang="en-US" sz="2800" dirty="0"/>
              <a:t>共 14 節）</a:t>
            </a:r>
          </a:p>
          <a:p>
            <a:r>
              <a:rPr lang="zh-TW" altLang="en-US" sz="2800" dirty="0"/>
              <a:t> </a:t>
            </a:r>
          </a:p>
          <a:p>
            <a:r>
              <a:rPr lang="zh-TW" altLang="en-US" sz="2800" b="1" dirty="0">
                <a:solidFill>
                  <a:srgbClr val="0070C0"/>
                </a:solidFill>
              </a:rPr>
              <a:t>課程內容（參加對象：3-6 年級）： </a:t>
            </a:r>
          </a:p>
          <a:p>
            <a:r>
              <a:rPr lang="zh-TW" altLang="en-US" sz="2800" dirty="0"/>
              <a:t>（一）討論與設計視覺意象系統造型(2 節) </a:t>
            </a:r>
          </a:p>
          <a:p>
            <a:r>
              <a:rPr lang="zh-TW" altLang="en-US" sz="2800" dirty="0"/>
              <a:t>（二）基礎生活小木工課程（4 節）與教師木工課程</a:t>
            </a:r>
            <a:r>
              <a:rPr lang="zh-TW" altLang="en-US" sz="2800" dirty="0" smtClean="0"/>
              <a:t>課程</a:t>
            </a:r>
            <a:endParaRPr lang="en-US" altLang="zh-TW" sz="2800" dirty="0" smtClean="0"/>
          </a:p>
          <a:p>
            <a:r>
              <a:rPr lang="zh-TW" altLang="en-US" sz="2800" dirty="0" smtClean="0"/>
              <a:t>         （</a:t>
            </a:r>
            <a:r>
              <a:rPr lang="zh-TW" altLang="en-US" sz="2800" dirty="0"/>
              <a:t>2 節） </a:t>
            </a:r>
          </a:p>
          <a:p>
            <a:r>
              <a:rPr lang="zh-TW" altLang="en-US" sz="2800" dirty="0"/>
              <a:t>（三）園藝創作(2 節) </a:t>
            </a:r>
          </a:p>
          <a:p>
            <a:r>
              <a:rPr lang="zh-TW" altLang="en-US" sz="2800" dirty="0"/>
              <a:t>（四）裝置藝術設計與創作(4 節) </a:t>
            </a:r>
          </a:p>
        </p:txBody>
      </p:sp>
    </p:spTree>
    <p:extLst>
      <p:ext uri="{BB962C8B-B14F-4D97-AF65-F5344CB8AC3E}">
        <p14:creationId xmlns:p14="http://schemas.microsoft.com/office/powerpoint/2010/main" val="2786605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79425" y="233363"/>
            <a:ext cx="10210800" cy="963612"/>
          </a:xfrm>
        </p:spPr>
        <p:txBody>
          <a:bodyPr/>
          <a:lstStyle/>
          <a:p>
            <a:r>
              <a:rPr lang="zh-TW" altLang="en-US" sz="3200" dirty="0"/>
              <a:t>生活</a:t>
            </a:r>
            <a:r>
              <a:rPr lang="zh-TW" altLang="en-US" sz="3200" dirty="0" smtClean="0"/>
              <a:t>藝術家</a:t>
            </a:r>
            <a:endParaRPr lang="zh-TW" altLang="en-US" sz="3200" dirty="0"/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504CC-7DB6-4655-B663-704B9E93F5D5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861049"/>
            <a:ext cx="3672408" cy="268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4" y="1465264"/>
            <a:ext cx="4321175" cy="2979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343472" y="1196753"/>
            <a:ext cx="460851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rPr>
              <a:t>「僑樂」發想</a:t>
            </a:r>
          </a:p>
        </p:txBody>
      </p:sp>
      <p:sp>
        <p:nvSpPr>
          <p:cNvPr id="5" name="矩形 4"/>
          <p:cNvSpPr/>
          <p:nvPr/>
        </p:nvSpPr>
        <p:spPr>
          <a:xfrm>
            <a:off x="2423593" y="2636913"/>
            <a:ext cx="187220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rPr>
              <a:t>圖稿</a:t>
            </a:r>
          </a:p>
        </p:txBody>
      </p:sp>
    </p:spTree>
    <p:extLst>
      <p:ext uri="{BB962C8B-B14F-4D97-AF65-F5344CB8AC3E}">
        <p14:creationId xmlns:p14="http://schemas.microsoft.com/office/powerpoint/2010/main" val="39648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63" y="1412876"/>
            <a:ext cx="3613150" cy="2709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FFFF"/>
                </a:solidFill>
              </a:rPr>
              <a:t>生活藝術家（</a:t>
            </a:r>
            <a:r>
              <a:rPr lang="zh-TW" altLang="en-US" smtClean="0">
                <a:solidFill>
                  <a:srgbClr val="FF6600"/>
                </a:solidFill>
              </a:rPr>
              <a:t>識別系統應用</a:t>
            </a:r>
            <a:r>
              <a:rPr lang="en-US" altLang="zh-TW" smtClean="0">
                <a:solidFill>
                  <a:srgbClr val="FF6600"/>
                </a:solidFill>
              </a:rPr>
              <a:t>1</a:t>
            </a:r>
            <a:r>
              <a:rPr lang="zh-TW" altLang="en-US" smtClean="0">
                <a:solidFill>
                  <a:srgbClr val="FFFFFF"/>
                </a:solidFill>
              </a:rPr>
              <a:t>）</a:t>
            </a:r>
            <a:endParaRPr lang="zh-TW" altLang="en-US" smtClean="0"/>
          </a:p>
        </p:txBody>
      </p:sp>
      <p:sp>
        <p:nvSpPr>
          <p:cNvPr id="1536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C00000"/>
                </a:solidFill>
              </a:rPr>
              <a:t>製作識別系統</a:t>
            </a:r>
          </a:p>
        </p:txBody>
      </p:sp>
      <p:sp>
        <p:nvSpPr>
          <p:cNvPr id="1536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3E25C70C-EAD6-4CED-8905-9C9DCD8FEB8C}" type="slidenum">
              <a:rPr lang="en-US" altLang="zh-TW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6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25" y="1773239"/>
            <a:ext cx="2927350" cy="3900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88" y="3933825"/>
            <a:ext cx="3516312" cy="2636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08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FFFF"/>
                </a:solidFill>
              </a:rPr>
              <a:t>生活藝術家（</a:t>
            </a:r>
            <a:r>
              <a:rPr lang="zh-TW" altLang="en-US" smtClean="0">
                <a:solidFill>
                  <a:srgbClr val="FF6600"/>
                </a:solidFill>
              </a:rPr>
              <a:t>識別系統應用</a:t>
            </a:r>
            <a:r>
              <a:rPr lang="en-US" altLang="zh-TW" smtClean="0">
                <a:solidFill>
                  <a:srgbClr val="FF6600"/>
                </a:solidFill>
              </a:rPr>
              <a:t>2</a:t>
            </a:r>
            <a:r>
              <a:rPr lang="zh-TW" altLang="en-US" smtClean="0">
                <a:solidFill>
                  <a:srgbClr val="FFFFFF"/>
                </a:solidFill>
              </a:rPr>
              <a:t>）</a:t>
            </a:r>
            <a:endParaRPr lang="zh-TW" altLang="en-US" smtClean="0"/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C00000"/>
                </a:solidFill>
              </a:rPr>
              <a:t>製作運動服</a:t>
            </a:r>
            <a:endParaRPr lang="en-US" altLang="zh-TW" b="1" smtClean="0">
              <a:solidFill>
                <a:srgbClr val="C00000"/>
              </a:solidFill>
            </a:endParaRPr>
          </a:p>
          <a:p>
            <a:endParaRPr lang="zh-TW" altLang="en-US" smtClean="0"/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4550DE8D-758D-4F5C-A8CA-F702C8B5EFBB}" type="slidenum">
              <a:rPr lang="en-US" altLang="zh-TW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16389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4675"/>
            <a:ext cx="91503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3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64" y="1460625"/>
            <a:ext cx="4267200" cy="301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1" name="標題 1"/>
          <p:cNvSpPr>
            <a:spLocks noGrp="1"/>
          </p:cNvSpPr>
          <p:nvPr>
            <p:ph type="title"/>
          </p:nvPr>
        </p:nvSpPr>
        <p:spPr>
          <a:xfrm>
            <a:off x="2454275" y="260351"/>
            <a:ext cx="8229600" cy="936625"/>
          </a:xfrm>
        </p:spPr>
        <p:txBody>
          <a:bodyPr/>
          <a:lstStyle/>
          <a:p>
            <a:r>
              <a:rPr lang="zh-TW" altLang="en-US" smtClean="0"/>
              <a:t>生活藝術家（</a:t>
            </a:r>
            <a:r>
              <a:rPr lang="zh-TW" altLang="en-US" smtClean="0">
                <a:solidFill>
                  <a:srgbClr val="FF6600"/>
                </a:solidFill>
              </a:rPr>
              <a:t>識別系統應用</a:t>
            </a:r>
            <a:r>
              <a:rPr lang="en-US" altLang="zh-TW" smtClean="0">
                <a:solidFill>
                  <a:srgbClr val="FF6600"/>
                </a:solidFill>
              </a:rPr>
              <a:t>3</a:t>
            </a:r>
            <a:r>
              <a:rPr lang="zh-TW" altLang="en-US" smtClean="0"/>
              <a:t>）</a:t>
            </a:r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15567BB1-CC03-48F2-A8EF-4DCCBF617D6D}" type="slidenum">
              <a:rPr lang="en-US" altLang="zh-TW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8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96" y="4018757"/>
            <a:ext cx="4687888" cy="2636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內容版面配置區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5661">
            <a:off x="2670175" y="1046164"/>
            <a:ext cx="941388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內容版面配置區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905">
            <a:off x="3913189" y="1042989"/>
            <a:ext cx="941387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981075"/>
            <a:ext cx="939800" cy="27701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左-右-上三向箭號 1"/>
          <p:cNvSpPr/>
          <p:nvPr/>
        </p:nvSpPr>
        <p:spPr>
          <a:xfrm rot="11979440">
            <a:off x="4697525" y="1178094"/>
            <a:ext cx="892084" cy="2903450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彩牛的想像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實地走察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dirty="0" smtClean="0"/>
              <a:t>    </a:t>
            </a:r>
            <a:r>
              <a:rPr lang="zh-TW" altLang="en-US" b="1" dirty="0" smtClean="0">
                <a:solidFill>
                  <a:srgbClr val="C00000"/>
                </a:solidFill>
              </a:rPr>
              <a:t>走</a:t>
            </a:r>
            <a:r>
              <a:rPr lang="en-US" altLang="zh-TW" dirty="0" smtClean="0"/>
              <a:t>-</a:t>
            </a:r>
            <a:r>
              <a:rPr lang="zh-TW" altLang="en-US" dirty="0" smtClean="0"/>
              <a:t>走入社區、了解產業、發現社區之美、留下美麗畫面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</a:t>
            </a:r>
            <a:r>
              <a:rPr lang="zh-TW" altLang="en-US" b="1" dirty="0" smtClean="0">
                <a:solidFill>
                  <a:srgbClr val="0070C0"/>
                </a:solidFill>
              </a:rPr>
              <a:t>察</a:t>
            </a:r>
            <a:r>
              <a:rPr lang="en-US" altLang="zh-TW" dirty="0" smtClean="0"/>
              <a:t>-</a:t>
            </a:r>
            <a:r>
              <a:rPr lang="zh-TW" altLang="en-US" dirty="0" smtClean="0"/>
              <a:t>觀察社區之美、留下美麗畫面、體驗酪農生態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103DF-DCA0-4BD0-AF09-3E0B22127D5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43" y="3311789"/>
            <a:ext cx="4362903" cy="2697379"/>
          </a:xfrm>
          <a:prstGeom prst="rect">
            <a:avLst/>
          </a:prstGeom>
        </p:spPr>
      </p:pic>
      <p:pic>
        <p:nvPicPr>
          <p:cNvPr id="7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52" y="4372495"/>
            <a:ext cx="4007306" cy="2576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20" y="3341725"/>
            <a:ext cx="36573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69356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TM02892315[[fn=絲縷]]</Template>
  <TotalTime>213</TotalTime>
  <Words>761</Words>
  <Application>Microsoft Office PowerPoint</Application>
  <PresentationFormat>寬螢幕</PresentationFormat>
  <Paragraphs>92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19</vt:i4>
      </vt:variant>
    </vt:vector>
  </HeadingPairs>
  <TitlesOfParts>
    <vt:vector size="24" baseType="lpstr">
      <vt:lpstr>新細明體</vt:lpstr>
      <vt:lpstr>Arial</vt:lpstr>
      <vt:lpstr>預設簡報設計</vt:lpstr>
      <vt:lpstr>1_預設簡報設計</vt:lpstr>
      <vt:lpstr>2_預設簡報設計</vt:lpstr>
      <vt:lpstr>僑樂國民小學執行成果簡報</vt:lpstr>
      <vt:lpstr>計畫內容</vt:lpstr>
      <vt:lpstr>課程架構</vt:lpstr>
      <vt:lpstr>生活藝術家</vt:lpstr>
      <vt:lpstr>生活藝術家</vt:lpstr>
      <vt:lpstr>生活藝術家（識別系統應用1）</vt:lpstr>
      <vt:lpstr>生活藝術家（識別系統應用2）</vt:lpstr>
      <vt:lpstr>生活藝術家（識別系統應用3）</vt:lpstr>
      <vt:lpstr>彩牛的想像</vt:lpstr>
      <vt:lpstr>裝置藝術DIY+彩繪</vt:lpstr>
      <vt:lpstr>裝置藝術作品</vt:lpstr>
      <vt:lpstr>生活藝術家（發展活動）</vt:lpstr>
      <vt:lpstr>生活小木工與園藝</vt:lpstr>
      <vt:lpstr>生活收藏家</vt:lpstr>
      <vt:lpstr>PowerPoint 簡報</vt:lpstr>
      <vt:lpstr>停格動畫</vt:lpstr>
      <vt:lpstr>鄉土表演家</vt:lpstr>
      <vt:lpstr>成果影像（超連結）</vt:lpstr>
      <vt:lpstr>特色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僑樂國民小學辦理 「貓貍•印象」-城市美學特色發展 計畫執行成果</dc:title>
  <dc:creator>admin</dc:creator>
  <cp:lastModifiedBy>admin</cp:lastModifiedBy>
  <cp:revision>26</cp:revision>
  <dcterms:created xsi:type="dcterms:W3CDTF">2022-09-01T05:36:16Z</dcterms:created>
  <dcterms:modified xsi:type="dcterms:W3CDTF">2022-09-06T06:57:46Z</dcterms:modified>
</cp:coreProperties>
</file>