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5" r:id="rId3"/>
    <p:sldId id="269" r:id="rId4"/>
    <p:sldId id="281" r:id="rId5"/>
    <p:sldId id="263" r:id="rId6"/>
    <p:sldId id="296" r:id="rId7"/>
    <p:sldId id="275" r:id="rId8"/>
    <p:sldId id="282" r:id="rId9"/>
    <p:sldId id="283" r:id="rId10"/>
    <p:sldId id="284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72" r:id="rId20"/>
    <p:sldId id="279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2F3"/>
    <a:srgbClr val="BED5E3"/>
    <a:srgbClr val="FF96A9"/>
    <a:srgbClr val="D5E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4" autoAdjust="0"/>
    <p:restoredTop sz="88202" autoAdjust="0"/>
  </p:normalViewPr>
  <p:slideViewPr>
    <p:cSldViewPr snapToGrid="0" showGuides="1">
      <p:cViewPr varScale="1">
        <p:scale>
          <a:sx n="63" d="100"/>
          <a:sy n="63" d="100"/>
        </p:scale>
        <p:origin x="1074" y="66"/>
      </p:cViewPr>
      <p:guideLst>
        <p:guide orient="horz" pos="2160"/>
        <p:guide pos="34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1684E593-5FCE-48EB-88BE-4AB8355805F1}" type="datetimeFigureOut">
              <a:rPr lang="zh-CN" altLang="en-US" smtClean="0"/>
              <a:pPr/>
              <a:t>2025/4/15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0D95C91-AAC0-483F-985A-3D727AA8F38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697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817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047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905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780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399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666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396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785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258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278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15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354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7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128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047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531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0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886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44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CC1B-6E1A-498E-A0F9-145DB0A3C566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FB89-C72F-4366-A0A4-D64A9AF15A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42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CC1B-6E1A-498E-A0F9-145DB0A3C566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FB89-C72F-4366-A0A4-D64A9AF15A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31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CC1B-6E1A-498E-A0F9-145DB0A3C566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FB89-C72F-4366-A0A4-D64A9AF15A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1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CC1B-6E1A-498E-A0F9-145DB0A3C566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FB89-C72F-4366-A0A4-D64A9AF15A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90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CC1B-6E1A-498E-A0F9-145DB0A3C566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FB89-C72F-4366-A0A4-D64A9AF15A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393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CC1B-6E1A-498E-A0F9-145DB0A3C566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FB89-C72F-4366-A0A4-D64A9AF15A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16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CC1B-6E1A-498E-A0F9-145DB0A3C566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FB89-C72F-4366-A0A4-D64A9AF15A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991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CC1B-6E1A-498E-A0F9-145DB0A3C566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FB89-C72F-4366-A0A4-D64A9AF15A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574611" y="451712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9233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CC1B-6E1A-498E-A0F9-145DB0A3C566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FB89-C72F-4366-A0A4-D64A9AF15A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50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CC1B-6E1A-498E-A0F9-145DB0A3C566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FB89-C72F-4366-A0A4-D64A9AF15A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73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CC1B-6E1A-498E-A0F9-145DB0A3C566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FB89-C72F-4366-A0A4-D64A9AF15A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153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CC1B-6E1A-498E-A0F9-145DB0A3C566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FB89-C72F-4366-A0A4-D64A9AF15A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1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CC1B-6E1A-498E-A0F9-145DB0A3C566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AFB89-C72F-4366-A0A4-D64A9AF15A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98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.png"/><Relationship Id="rId2" Type="http://schemas.openxmlformats.org/officeDocument/2006/relationships/tags" Target="../tags/tag3.xml"/><Relationship Id="rId16" Type="http://schemas.openxmlformats.org/officeDocument/2006/relationships/image" Target="../media/image2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ealth.udn.com/health/tagging/%E7%B4%85%E6%A3%97?from=contenttag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库_矩形 11"/>
          <p:cNvSpPr/>
          <p:nvPr>
            <p:custDataLst>
              <p:tags r:id="rId1"/>
            </p:custDataLst>
          </p:nvPr>
        </p:nvSpPr>
        <p:spPr>
          <a:xfrm>
            <a:off x="715724" y="496428"/>
            <a:ext cx="3459693" cy="5865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 prstMaterial="plastic">
            <a:bevelB prst="relaxedInset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7" name="PA_库_文本框 6"/>
          <p:cNvSpPr txBox="1"/>
          <p:nvPr>
            <p:custDataLst>
              <p:tags r:id="rId3"/>
            </p:custDataLst>
          </p:nvPr>
        </p:nvSpPr>
        <p:spPr>
          <a:xfrm>
            <a:off x="1780262" y="253002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草</a:t>
            </a:r>
            <a:endParaRPr lang="zh-CN" altLang="en-US" sz="4800" dirty="0">
              <a:solidFill>
                <a:schemeClr val="accent6">
                  <a:lumMod val="7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PA_库_文本框 7"/>
          <p:cNvSpPr txBox="1"/>
          <p:nvPr>
            <p:custDataLst>
              <p:tags r:id="rId4"/>
            </p:custDataLst>
          </p:nvPr>
        </p:nvSpPr>
        <p:spPr>
          <a:xfrm>
            <a:off x="2271406" y="207771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藥</a:t>
            </a:r>
            <a:endParaRPr lang="zh-CN" altLang="en-US" sz="4800" dirty="0">
              <a:solidFill>
                <a:schemeClr val="accent6">
                  <a:lumMod val="7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PA_库_文本框 8"/>
          <p:cNvSpPr txBox="1"/>
          <p:nvPr>
            <p:custDataLst>
              <p:tags r:id="rId5"/>
            </p:custDataLst>
          </p:nvPr>
        </p:nvSpPr>
        <p:spPr>
          <a:xfrm>
            <a:off x="1744351" y="78505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dirty="0">
                <a:solidFill>
                  <a:schemeClr val="accent1">
                    <a:lumMod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立</a:t>
            </a:r>
            <a:endParaRPr lang="zh-CN" altLang="en-US" sz="9600" dirty="0">
              <a:solidFill>
                <a:schemeClr val="accent1">
                  <a:lumMod val="7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PA_库_文本框 9"/>
          <p:cNvSpPr txBox="1"/>
          <p:nvPr>
            <p:custDataLst>
              <p:tags r:id="rId6"/>
            </p:custDataLst>
          </p:nvPr>
        </p:nvSpPr>
        <p:spPr>
          <a:xfrm>
            <a:off x="1342687" y="1800715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>
                <a:solidFill>
                  <a:schemeClr val="accent6">
                    <a:lumMod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中</a:t>
            </a:r>
            <a:endParaRPr lang="zh-CN" altLang="en-US" sz="6600" dirty="0">
              <a:solidFill>
                <a:schemeClr val="accent6">
                  <a:lumMod val="7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PA_库_文本框 10"/>
          <p:cNvSpPr txBox="1"/>
          <p:nvPr>
            <p:custDataLst>
              <p:tags r:id="rId7"/>
            </p:custDataLst>
          </p:nvPr>
        </p:nvSpPr>
        <p:spPr>
          <a:xfrm>
            <a:off x="2288990" y="2903431"/>
            <a:ext cx="1723549" cy="2920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500"/>
              </a:lnSpc>
            </a:pPr>
            <a:r>
              <a:rPr lang="zh-TW" altLang="en-US" sz="6000" dirty="0">
                <a:solidFill>
                  <a:schemeClr val="accent1">
                    <a:lumMod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康</a:t>
            </a:r>
            <a:endParaRPr lang="en-US" altLang="zh-CN" sz="6000" dirty="0">
              <a:solidFill>
                <a:schemeClr val="accent1">
                  <a:lumMod val="7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ts val="5500"/>
              </a:lnSpc>
            </a:pPr>
            <a:r>
              <a:rPr lang="zh-TW" altLang="en-US" sz="6000" dirty="0">
                <a:solidFill>
                  <a:schemeClr val="accent1">
                    <a:lumMod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觀</a:t>
            </a:r>
            <a:endParaRPr lang="en-US" altLang="zh-CN" sz="6000" dirty="0">
              <a:solidFill>
                <a:schemeClr val="accent1">
                  <a:lumMod val="7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ts val="5500"/>
              </a:lnSpc>
            </a:pPr>
            <a:r>
              <a:rPr lang="zh-TW" altLang="en-US" sz="6000" dirty="0">
                <a:solidFill>
                  <a:schemeClr val="accent1">
                    <a:lumMod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光</a:t>
            </a:r>
            <a:endParaRPr lang="en-US" altLang="zh-TW" sz="6000" dirty="0">
              <a:solidFill>
                <a:schemeClr val="accent1">
                  <a:lumMod val="7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ts val="5500"/>
              </a:lnSpc>
            </a:pPr>
            <a:r>
              <a:rPr lang="zh-TW" altLang="en-US" sz="6000" dirty="0">
                <a:solidFill>
                  <a:schemeClr val="accent1">
                    <a:lumMod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工廠</a:t>
            </a:r>
            <a:endParaRPr lang="zh-CN" altLang="en-US" sz="6000" dirty="0">
              <a:solidFill>
                <a:schemeClr val="accent1">
                  <a:lumMod val="7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14" name="PA_库_直接连接符 13"/>
          <p:cNvCxnSpPr/>
          <p:nvPr>
            <p:custDataLst>
              <p:tags r:id="rId8"/>
            </p:custDataLst>
          </p:nvPr>
        </p:nvCxnSpPr>
        <p:spPr>
          <a:xfrm flipH="1">
            <a:off x="2887579" y="2077714"/>
            <a:ext cx="356404" cy="4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A_库_直接连接符 14"/>
          <p:cNvCxnSpPr/>
          <p:nvPr>
            <p:custDataLst>
              <p:tags r:id="rId9"/>
            </p:custDataLst>
          </p:nvPr>
        </p:nvCxnSpPr>
        <p:spPr>
          <a:xfrm flipH="1">
            <a:off x="2871367" y="3728250"/>
            <a:ext cx="356404" cy="4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库_直接连接符 15"/>
          <p:cNvCxnSpPr/>
          <p:nvPr>
            <p:custDataLst>
              <p:tags r:id="rId10"/>
            </p:custDataLst>
          </p:nvPr>
        </p:nvCxnSpPr>
        <p:spPr>
          <a:xfrm flipH="1">
            <a:off x="1305324" y="2908715"/>
            <a:ext cx="538355" cy="62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_库_直接连接符 17"/>
          <p:cNvCxnSpPr/>
          <p:nvPr>
            <p:custDataLst>
              <p:tags r:id="rId11"/>
            </p:custDataLst>
          </p:nvPr>
        </p:nvCxnSpPr>
        <p:spPr>
          <a:xfrm flipH="1">
            <a:off x="1192332" y="4279007"/>
            <a:ext cx="538355" cy="62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库_矩形 18"/>
          <p:cNvSpPr/>
          <p:nvPr>
            <p:custDataLst>
              <p:tags r:id="rId12"/>
            </p:custDataLst>
          </p:nvPr>
        </p:nvSpPr>
        <p:spPr>
          <a:xfrm>
            <a:off x="1675193" y="3305706"/>
            <a:ext cx="608945" cy="2408425"/>
          </a:xfrm>
          <a:prstGeom prst="rect">
            <a:avLst/>
          </a:prstGeom>
          <a:solidFill>
            <a:srgbClr val="D5E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/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永續發展目標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17" name="PA_图片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" y="1"/>
            <a:ext cx="2406316" cy="240631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DF0CA9D-730A-43AE-AA3D-201FEEA8D455}"/>
              </a:ext>
            </a:extLst>
          </p:cNvPr>
          <p:cNvSpPr/>
          <p:nvPr/>
        </p:nvSpPr>
        <p:spPr>
          <a:xfrm>
            <a:off x="759097" y="5962345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華康中黑體(P)" panose="020B0500000000000000" pitchFamily="34" charset="-120"/>
              </a:rPr>
              <a:t>藝術深耕計畫藥草課程增能研習</a:t>
            </a:r>
            <a:endParaRPr lang="zh-CN" altLang="en-US" sz="2800" dirty="0">
              <a:ln w="15875">
                <a:noFill/>
              </a:ln>
              <a:solidFill>
                <a:schemeClr val="bg1">
                  <a:lumMod val="50000"/>
                </a:schemeClr>
              </a:solidFill>
              <a:latin typeface="華康中黑體(P)" panose="020B0500000000000000" pitchFamily="34" charset="-120"/>
              <a:ea typeface="華康中黑體(P)" panose="020B0500000000000000" pitchFamily="34" charset="-120"/>
              <a:cs typeface="華康中黑體(P)" panose="020B0500000000000000" pitchFamily="34" charset="-120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7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069" y="-29867"/>
            <a:ext cx="4004931" cy="40049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7096" y="457200"/>
            <a:ext cx="11357811" cy="594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1"/>
          <p:cNvSpPr/>
          <p:nvPr/>
        </p:nvSpPr>
        <p:spPr>
          <a:xfrm>
            <a:off x="6462564" y="4445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1"/>
          <p:cNvSpPr/>
          <p:nvPr/>
        </p:nvSpPr>
        <p:spPr>
          <a:xfrm>
            <a:off x="889002" y="1028700"/>
            <a:ext cx="10477500" cy="553652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1"/>
          <p:cNvSpPr/>
          <p:nvPr/>
        </p:nvSpPr>
        <p:spPr>
          <a:xfrm>
            <a:off x="166427" y="1028700"/>
            <a:ext cx="744715" cy="4889500"/>
          </a:xfrm>
          <a:prstGeom prst="rect">
            <a:avLst/>
          </a:prstGeom>
          <a:solidFill>
            <a:srgbClr val="FF9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5" name="1"/>
          <p:cNvGrpSpPr/>
          <p:nvPr/>
        </p:nvGrpSpPr>
        <p:grpSpPr>
          <a:xfrm>
            <a:off x="211875" y="1722290"/>
            <a:ext cx="1267268" cy="583493"/>
            <a:chOff x="3557873" y="3480153"/>
            <a:chExt cx="1267268" cy="583493"/>
          </a:xfrm>
        </p:grpSpPr>
        <p:sp>
          <p:nvSpPr>
            <p:cNvPr id="16" name="1"/>
            <p:cNvSpPr txBox="1"/>
            <p:nvPr/>
          </p:nvSpPr>
          <p:spPr>
            <a:xfrm>
              <a:off x="3557873" y="3480153"/>
              <a:ext cx="1267268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01</a:t>
              </a:r>
              <a:endParaRPr lang="zh-CN" altLang="en-US" sz="24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17" name="1"/>
            <p:cNvCxnSpPr/>
            <p:nvPr/>
          </p:nvCxnSpPr>
          <p:spPr>
            <a:xfrm>
              <a:off x="3557873" y="4063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"/>
            <p:cNvCxnSpPr/>
            <p:nvPr/>
          </p:nvCxnSpPr>
          <p:spPr>
            <a:xfrm>
              <a:off x="3557873" y="3555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CB96B117-F608-4DAE-90FD-0397939160A2}"/>
              </a:ext>
            </a:extLst>
          </p:cNvPr>
          <p:cNvSpPr/>
          <p:nvPr/>
        </p:nvSpPr>
        <p:spPr>
          <a:xfrm>
            <a:off x="65237" y="62162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情境式暖身課程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EC179C-1AFB-4F1B-9A4C-35622197CBE3}"/>
              </a:ext>
            </a:extLst>
          </p:cNvPr>
          <p:cNvSpPr/>
          <p:nvPr/>
        </p:nvSpPr>
        <p:spPr>
          <a:xfrm>
            <a:off x="294096" y="2496637"/>
            <a:ext cx="517065" cy="390416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以「問題解決」教學策略進行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D179D45-41F7-4FA2-9F49-BD18118278F5}"/>
              </a:ext>
            </a:extLst>
          </p:cNvPr>
          <p:cNvSpPr/>
          <p:nvPr/>
        </p:nvSpPr>
        <p:spPr>
          <a:xfrm>
            <a:off x="1161811" y="1842797"/>
            <a:ext cx="1022817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zh-TW" altLang="zh-TW" sz="36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待解問題</a:t>
            </a:r>
          </a:p>
          <a:p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爺爺幫姐姐按壓哪個穴道？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合谷穴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按壓這個穴道具有哪些醫療功效？</a:t>
            </a:r>
          </a:p>
          <a:p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按壓這個穴道需要注意哪些事項？</a:t>
            </a:r>
            <a:endParaRPr lang="en-US" altLang="zh-TW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薄荷具有哪些功效？</a:t>
            </a:r>
          </a:p>
          <a:p>
            <a:endParaRPr lang="zh-TW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66BB51F-BD85-416F-8690-730BA88EF5E6}"/>
              </a:ext>
            </a:extLst>
          </p:cNvPr>
          <p:cNvSpPr/>
          <p:nvPr/>
        </p:nvSpPr>
        <p:spPr>
          <a:xfrm>
            <a:off x="1161811" y="4157497"/>
            <a:ext cx="102281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3600" dirty="0">
                <a:solidFill>
                  <a:srgbClr val="C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zh-TW" altLang="zh-TW" sz="3600" dirty="0">
                <a:solidFill>
                  <a:srgbClr val="C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生活情境題：</a:t>
            </a:r>
            <a:r>
              <a:rPr lang="zh-TW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就讀高中的哥哥班上近日來了一位美國來的交換學生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Tom</a:t>
            </a:r>
            <a:r>
              <a:rPr lang="zh-TW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。這天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Tom</a:t>
            </a:r>
            <a:r>
              <a:rPr lang="zh-TW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突然感到頭痛欲裂，這時哥哥想起可以泡一杯薄荷茶並按壓合谷穴以減緩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Tom</a:t>
            </a:r>
            <a:r>
              <a:rPr lang="zh-TW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的症狀。</a:t>
            </a:r>
            <a:r>
              <a:rPr lang="zh-TW" altLang="zh-TW" sz="28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為了讓</a:t>
            </a:r>
            <a:r>
              <a:rPr lang="en-US" altLang="zh-TW" sz="28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Tom</a:t>
            </a:r>
            <a:r>
              <a:rPr lang="zh-TW" altLang="zh-TW" sz="28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可以理薄荷茶功效；合谷穴的位置、療效與注意事項，請你幫哥哥畫一張解說圖，讓哥哥帶給</a:t>
            </a:r>
            <a:r>
              <a:rPr lang="en-US" altLang="zh-TW" sz="28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Tom</a:t>
            </a:r>
            <a:r>
              <a:rPr lang="zh-TW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解說圖可以中、英文並用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9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982F4C7-7256-4784-8778-F778E88BE004}"/>
              </a:ext>
            </a:extLst>
          </p:cNvPr>
          <p:cNvSpPr/>
          <p:nvPr/>
        </p:nvSpPr>
        <p:spPr>
          <a:xfrm>
            <a:off x="988983" y="1096247"/>
            <a:ext cx="9486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中醫養生保健方法（在一樓時光走廊參觀區）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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SDGs3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生活實踐：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找到你喜歡的運動或是活動，培養成規律、持續的運動習慣。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34D1929-640D-498D-8BD4-0C538D49E9EA}"/>
              </a:ext>
            </a:extLst>
          </p:cNvPr>
          <p:cNvSpPr/>
          <p:nvPr/>
        </p:nvSpPr>
        <p:spPr>
          <a:xfrm>
            <a:off x="1161811" y="6440785"/>
            <a:ext cx="8437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書法家中楷體" panose="02010609010101010101" pitchFamily="49" charset="-120"/>
                <a:ea typeface="書法家中楷體" panose="02010609010101010101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zh-TW" altLang="zh-TW" sz="2400" kern="100" dirty="0">
                <a:latin typeface="Calibri" panose="020F0502020204030204" pitchFamily="34" charset="0"/>
                <a:ea typeface="書法家中楷體" panose="02010609010101010101" pitchFamily="49" charset="-120"/>
                <a:cs typeface="Times New Roman" panose="02020603050405020304" pitchFamily="18" charset="0"/>
              </a:rPr>
              <a:t>蒐集資料方法：借閱圖書館書籍、上網查、詢問家中長輩等</a:t>
            </a:r>
            <a:endParaRPr lang="zh-TW" altLang="zh-TW" sz="24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533AA0F-B86E-459E-9EC2-EF5479CB88AF}"/>
              </a:ext>
            </a:extLst>
          </p:cNvPr>
          <p:cNvSpPr txBox="1"/>
          <p:nvPr/>
        </p:nvSpPr>
        <p:spPr>
          <a:xfrm>
            <a:off x="1812333" y="514178"/>
            <a:ext cx="12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err="1">
                <a:latin typeface="Comic Sans MS" panose="030F0702030302020204" pitchFamily="66" charset="0"/>
              </a:rPr>
              <a:t>A2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069" y="-29867"/>
            <a:ext cx="4004931" cy="40049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7096" y="457200"/>
            <a:ext cx="11357811" cy="594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1"/>
          <p:cNvSpPr/>
          <p:nvPr/>
        </p:nvSpPr>
        <p:spPr>
          <a:xfrm>
            <a:off x="6462564" y="4445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1"/>
          <p:cNvSpPr/>
          <p:nvPr/>
        </p:nvSpPr>
        <p:spPr>
          <a:xfrm>
            <a:off x="889002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1"/>
          <p:cNvSpPr/>
          <p:nvPr/>
        </p:nvSpPr>
        <p:spPr>
          <a:xfrm>
            <a:off x="166427" y="1028700"/>
            <a:ext cx="744715" cy="4889500"/>
          </a:xfrm>
          <a:prstGeom prst="rect">
            <a:avLst/>
          </a:prstGeom>
          <a:solidFill>
            <a:srgbClr val="FF9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5" name="1"/>
          <p:cNvGrpSpPr/>
          <p:nvPr/>
        </p:nvGrpSpPr>
        <p:grpSpPr>
          <a:xfrm>
            <a:off x="211875" y="1722290"/>
            <a:ext cx="1267268" cy="583493"/>
            <a:chOff x="3557873" y="3480153"/>
            <a:chExt cx="1267268" cy="583493"/>
          </a:xfrm>
        </p:grpSpPr>
        <p:sp>
          <p:nvSpPr>
            <p:cNvPr id="16" name="1"/>
            <p:cNvSpPr txBox="1"/>
            <p:nvPr/>
          </p:nvSpPr>
          <p:spPr>
            <a:xfrm>
              <a:off x="3557873" y="3480153"/>
              <a:ext cx="1267268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01</a:t>
              </a:r>
              <a:endParaRPr lang="zh-CN" altLang="en-US" sz="24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17" name="1"/>
            <p:cNvCxnSpPr/>
            <p:nvPr/>
          </p:nvCxnSpPr>
          <p:spPr>
            <a:xfrm>
              <a:off x="3557873" y="4063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"/>
            <p:cNvCxnSpPr/>
            <p:nvPr/>
          </p:nvCxnSpPr>
          <p:spPr>
            <a:xfrm>
              <a:off x="3557873" y="3555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CB96B117-F608-4DAE-90FD-0397939160A2}"/>
              </a:ext>
            </a:extLst>
          </p:cNvPr>
          <p:cNvSpPr/>
          <p:nvPr/>
        </p:nvSpPr>
        <p:spPr>
          <a:xfrm>
            <a:off x="65237" y="62162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情境式暖身課程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EC179C-1AFB-4F1B-9A4C-35622197CBE3}"/>
              </a:ext>
            </a:extLst>
          </p:cNvPr>
          <p:cNvSpPr/>
          <p:nvPr/>
        </p:nvSpPr>
        <p:spPr>
          <a:xfrm>
            <a:off x="294096" y="2496637"/>
            <a:ext cx="517065" cy="390416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以「問題解決」教學策略進行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08393A3-6288-49C9-A487-2326FA83F7F6}"/>
              </a:ext>
            </a:extLst>
          </p:cNvPr>
          <p:cNvSpPr/>
          <p:nvPr/>
        </p:nvSpPr>
        <p:spPr>
          <a:xfrm>
            <a:off x="988983" y="1096247"/>
            <a:ext cx="10228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二十四節氣養生（在三樓中藥博物館）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SDGs3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生活實踐：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根據需要來接種疫苗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飲用或食用中藥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，可以預防許多種疾病。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9798533-CAAC-4B44-ABBA-D8CF4E82F43E}"/>
              </a:ext>
            </a:extLst>
          </p:cNvPr>
          <p:cNvSpPr/>
          <p:nvPr/>
        </p:nvSpPr>
        <p:spPr>
          <a:xfrm>
            <a:off x="1142129" y="1858982"/>
            <a:ext cx="104295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問題情境：</a:t>
            </a:r>
            <a:r>
              <a:rPr lang="zh-TW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媽媽在忙完家事後，泡了一壺紅棗茶，於是媽媽一邊喝茶一邊看書，享受難得的悠閒時光。這時小新跑過來吵著也要喝紅棗茶，他一喝便驚訝的說：有甜ㄟ，好好喝喔！媽媽緩緩說：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今天是立秋，很適合喝紅棗茶</a:t>
            </a:r>
            <a:r>
              <a:rPr lang="zh-TW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。俗諺也說：一日吃三棗，一輩子不顯老。</a:t>
            </a:r>
            <a:r>
              <a:rPr lang="en-US" altLang="zh-TW" sz="3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紅棗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是眾人喜愛的食品，在中國種植歷史悠久，自古以來就是補血補氣的佳品</a:t>
            </a:r>
            <a:r>
              <a:rPr lang="zh-TW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F8FF77D-27C0-41D9-B0CD-6B09DE4B93D7}"/>
              </a:ext>
            </a:extLst>
          </p:cNvPr>
          <p:cNvSpPr txBox="1"/>
          <p:nvPr/>
        </p:nvSpPr>
        <p:spPr>
          <a:xfrm>
            <a:off x="1812333" y="514178"/>
            <a:ext cx="12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err="1">
                <a:latin typeface="Comic Sans MS" panose="030F0702030302020204" pitchFamily="66" charset="0"/>
              </a:rPr>
              <a:t>A3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069" y="-29867"/>
            <a:ext cx="4004931" cy="40049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7096" y="457200"/>
            <a:ext cx="11357811" cy="594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1"/>
          <p:cNvSpPr/>
          <p:nvPr/>
        </p:nvSpPr>
        <p:spPr>
          <a:xfrm>
            <a:off x="6462564" y="4445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1"/>
          <p:cNvSpPr/>
          <p:nvPr/>
        </p:nvSpPr>
        <p:spPr>
          <a:xfrm>
            <a:off x="889002" y="1028700"/>
            <a:ext cx="10477500" cy="525245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1"/>
          <p:cNvSpPr/>
          <p:nvPr/>
        </p:nvSpPr>
        <p:spPr>
          <a:xfrm>
            <a:off x="166427" y="1028700"/>
            <a:ext cx="744715" cy="4889500"/>
          </a:xfrm>
          <a:prstGeom prst="rect">
            <a:avLst/>
          </a:prstGeom>
          <a:solidFill>
            <a:srgbClr val="FF9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5" name="1"/>
          <p:cNvGrpSpPr/>
          <p:nvPr/>
        </p:nvGrpSpPr>
        <p:grpSpPr>
          <a:xfrm>
            <a:off x="211875" y="1722290"/>
            <a:ext cx="1267268" cy="583493"/>
            <a:chOff x="3557873" y="3480153"/>
            <a:chExt cx="1267268" cy="583493"/>
          </a:xfrm>
        </p:grpSpPr>
        <p:sp>
          <p:nvSpPr>
            <p:cNvPr id="16" name="1"/>
            <p:cNvSpPr txBox="1"/>
            <p:nvPr/>
          </p:nvSpPr>
          <p:spPr>
            <a:xfrm>
              <a:off x="3557873" y="3480153"/>
              <a:ext cx="1267268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01</a:t>
              </a:r>
              <a:endParaRPr lang="zh-CN" altLang="en-US" sz="24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17" name="1"/>
            <p:cNvCxnSpPr/>
            <p:nvPr/>
          </p:nvCxnSpPr>
          <p:spPr>
            <a:xfrm>
              <a:off x="3557873" y="4063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"/>
            <p:cNvCxnSpPr/>
            <p:nvPr/>
          </p:nvCxnSpPr>
          <p:spPr>
            <a:xfrm>
              <a:off x="3557873" y="3555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CB96B117-F608-4DAE-90FD-0397939160A2}"/>
              </a:ext>
            </a:extLst>
          </p:cNvPr>
          <p:cNvSpPr/>
          <p:nvPr/>
        </p:nvSpPr>
        <p:spPr>
          <a:xfrm>
            <a:off x="65237" y="62162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情境式暖身課程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EC179C-1AFB-4F1B-9A4C-35622197CBE3}"/>
              </a:ext>
            </a:extLst>
          </p:cNvPr>
          <p:cNvSpPr/>
          <p:nvPr/>
        </p:nvSpPr>
        <p:spPr>
          <a:xfrm>
            <a:off x="294096" y="2496637"/>
            <a:ext cx="517065" cy="390416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以「問題解決」教學策略進行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84E4643-4473-4B6E-AD86-AB49B220A05E}"/>
              </a:ext>
            </a:extLst>
          </p:cNvPr>
          <p:cNvSpPr/>
          <p:nvPr/>
        </p:nvSpPr>
        <p:spPr>
          <a:xfrm>
            <a:off x="997825" y="1862982"/>
            <a:ext cx="102281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zh-TW" altLang="zh-TW" sz="36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待解問題</a:t>
            </a:r>
          </a:p>
          <a:p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紅棗有何營養成分？</a:t>
            </a:r>
          </a:p>
          <a:p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紅棗具有哪些醫療效果？</a:t>
            </a:r>
          </a:p>
          <a:p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食用紅棗需要注意哪些事項？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0DBE375-EC74-42C0-B8A6-36DBBD7A2972}"/>
              </a:ext>
            </a:extLst>
          </p:cNvPr>
          <p:cNvSpPr/>
          <p:nvPr/>
        </p:nvSpPr>
        <p:spPr>
          <a:xfrm>
            <a:off x="997825" y="4143367"/>
            <a:ext cx="106130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3600" dirty="0">
                <a:solidFill>
                  <a:srgbClr val="C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zh-TW" altLang="zh-TW" sz="3600" dirty="0">
                <a:solidFill>
                  <a:srgbClr val="C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生活情境題：</a:t>
            </a:r>
            <a:r>
              <a:rPr lang="zh-TW" altLang="zh-TW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阿姨非常喜歡喝含糖飲料，最近因為體重直線上升，因此被醫生勒令減肥。小南聽聞阿姨的困難後，想起學校曾經教過「紅棗是沒有經過加工的完整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果實</a:t>
            </a:r>
            <a:r>
              <a:rPr lang="zh-TW" altLang="zh-TW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，它的糖分是天然」的知識。於是他自告奮勇要幫阿姨設計合適的紅棗甜</a:t>
            </a:r>
            <a:r>
              <a:rPr lang="en-US" altLang="zh-TW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飲</a:t>
            </a:r>
            <a:r>
              <a:rPr lang="en-US" altLang="zh-TW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品，讓阿姨既能吃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天然</a:t>
            </a:r>
            <a:r>
              <a:rPr lang="zh-TW" altLang="zh-TW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糖又能兼顧健康。</a:t>
            </a:r>
            <a:r>
              <a:rPr lang="zh-TW" altLang="zh-TW" sz="24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現在請你協助小南，繪製一張紅棗甜</a:t>
            </a:r>
            <a:r>
              <a:rPr lang="en-US" altLang="zh-TW" sz="24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飲</a:t>
            </a:r>
            <a:r>
              <a:rPr lang="en-US" altLang="zh-TW" sz="24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4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品製作流程圖，讓小南可以在家自己動手做。</a:t>
            </a:r>
            <a:endParaRPr lang="zh-TW" altLang="zh-TW" sz="2500" u="sng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DDD7CE5-52FB-4703-8DD3-69DE72764C1F}"/>
              </a:ext>
            </a:extLst>
          </p:cNvPr>
          <p:cNvSpPr/>
          <p:nvPr/>
        </p:nvSpPr>
        <p:spPr>
          <a:xfrm>
            <a:off x="1161811" y="6411250"/>
            <a:ext cx="8437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書法家中楷體" panose="02010609010101010101" pitchFamily="49" charset="-120"/>
                <a:ea typeface="書法家中楷體" panose="02010609010101010101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zh-TW" altLang="zh-TW" sz="2400" kern="100" dirty="0">
                <a:latin typeface="Calibri" panose="020F0502020204030204" pitchFamily="34" charset="0"/>
                <a:ea typeface="書法家中楷體" panose="02010609010101010101" pitchFamily="49" charset="-120"/>
                <a:cs typeface="Times New Roman" panose="02020603050405020304" pitchFamily="18" charset="0"/>
              </a:rPr>
              <a:t>蒐集資料方法：借閱圖書館書籍、上網查、詢問家中長輩等</a:t>
            </a:r>
            <a:endParaRPr lang="zh-TW" altLang="zh-TW" sz="24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7D4D7E6-A3CA-4AB0-8B8B-43F7C5DE018B}"/>
              </a:ext>
            </a:extLst>
          </p:cNvPr>
          <p:cNvSpPr/>
          <p:nvPr/>
        </p:nvSpPr>
        <p:spPr>
          <a:xfrm>
            <a:off x="988983" y="1096247"/>
            <a:ext cx="10228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二十四節氣養生（在三樓中藥博物館）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SDGs3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生活實踐：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根據需要來接種疫苗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飲用或食用中藥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，可以預防許多種疾病。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39BC92F6-C16A-4DB9-9330-E5AC77B276AD}"/>
              </a:ext>
            </a:extLst>
          </p:cNvPr>
          <p:cNvSpPr txBox="1"/>
          <p:nvPr/>
        </p:nvSpPr>
        <p:spPr>
          <a:xfrm>
            <a:off x="1812333" y="514178"/>
            <a:ext cx="12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err="1">
                <a:latin typeface="Comic Sans MS" panose="030F0702030302020204" pitchFamily="66" charset="0"/>
              </a:rPr>
              <a:t>A3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9" name="語音泡泡: 圓角矩形 18">
            <a:extLst>
              <a:ext uri="{FF2B5EF4-FFF2-40B4-BE49-F238E27FC236}">
                <a16:creationId xmlns:a16="http://schemas.microsoft.com/office/drawing/2014/main" id="{0794B8A8-4204-4EB7-B1A1-2AEB8E36E30B}"/>
              </a:ext>
            </a:extLst>
          </p:cNvPr>
          <p:cNvSpPr/>
          <p:nvPr/>
        </p:nvSpPr>
        <p:spPr bwMode="auto">
          <a:xfrm>
            <a:off x="7630123" y="2047649"/>
            <a:ext cx="3037878" cy="1903474"/>
          </a:xfrm>
          <a:prstGeom prst="wedgeRoundRectCallout">
            <a:avLst>
              <a:gd name="adj1" fmla="val -36883"/>
              <a:gd name="adj2" fmla="val 78009"/>
              <a:gd name="adj3" fmla="val 16667"/>
            </a:avLst>
          </a:prstGeom>
          <a:noFill/>
          <a:ln>
            <a:solidFill>
              <a:srgbClr val="0070C0"/>
            </a:solidFill>
          </a:ln>
          <a:extLst/>
        </p:spPr>
        <p:txBody>
          <a:bodyPr rtlCol="0" anchor="ctr"/>
          <a:lstStyle/>
          <a:p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苦瓜紅棗酸梅湯</a:t>
            </a:r>
          </a:p>
          <a:p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冬瓜紅棗木耳飲</a:t>
            </a:r>
            <a:endParaRPr lang="en-US" altLang="zh-TW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黑糖紅棗薑茶</a:t>
            </a:r>
          </a:p>
          <a:p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桂圓紅棗茶</a:t>
            </a:r>
            <a:endParaRPr lang="zh-TW" altLang="en-US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48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069" y="-29867"/>
            <a:ext cx="4004931" cy="40049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7096" y="457200"/>
            <a:ext cx="11357811" cy="594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1"/>
          <p:cNvSpPr/>
          <p:nvPr/>
        </p:nvSpPr>
        <p:spPr>
          <a:xfrm>
            <a:off x="6462564" y="4445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1"/>
          <p:cNvSpPr/>
          <p:nvPr/>
        </p:nvSpPr>
        <p:spPr>
          <a:xfrm>
            <a:off x="889002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1"/>
          <p:cNvSpPr/>
          <p:nvPr/>
        </p:nvSpPr>
        <p:spPr>
          <a:xfrm>
            <a:off x="166427" y="1028700"/>
            <a:ext cx="744715" cy="4889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5" name="1"/>
          <p:cNvGrpSpPr/>
          <p:nvPr/>
        </p:nvGrpSpPr>
        <p:grpSpPr>
          <a:xfrm>
            <a:off x="211875" y="1722290"/>
            <a:ext cx="1267268" cy="583493"/>
            <a:chOff x="3557873" y="3480153"/>
            <a:chExt cx="1267268" cy="583493"/>
          </a:xfrm>
        </p:grpSpPr>
        <p:sp>
          <p:nvSpPr>
            <p:cNvPr id="16" name="1"/>
            <p:cNvSpPr txBox="1"/>
            <p:nvPr/>
          </p:nvSpPr>
          <p:spPr>
            <a:xfrm>
              <a:off x="3557873" y="3480153"/>
              <a:ext cx="1267268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02</a:t>
              </a:r>
              <a:endParaRPr lang="zh-CN" altLang="en-US" sz="24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17" name="1"/>
            <p:cNvCxnSpPr/>
            <p:nvPr/>
          </p:nvCxnSpPr>
          <p:spPr>
            <a:xfrm>
              <a:off x="3557873" y="4063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"/>
            <p:cNvCxnSpPr/>
            <p:nvPr/>
          </p:nvCxnSpPr>
          <p:spPr>
            <a:xfrm>
              <a:off x="3557873" y="3555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CB96B117-F608-4DAE-90FD-0397939160A2}"/>
              </a:ext>
            </a:extLst>
          </p:cNvPr>
          <p:cNvSpPr/>
          <p:nvPr/>
        </p:nvSpPr>
        <p:spPr>
          <a:xfrm>
            <a:off x="65237" y="62162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採訪式參訪課程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EC179C-1AFB-4F1B-9A4C-35622197CBE3}"/>
              </a:ext>
            </a:extLst>
          </p:cNvPr>
          <p:cNvSpPr/>
          <p:nvPr/>
        </p:nvSpPr>
        <p:spPr>
          <a:xfrm>
            <a:off x="294096" y="2496637"/>
            <a:ext cx="517065" cy="390416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以「訪問記錄」教學策略進行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1B42E9-191F-4CF8-A209-26C8CFEDDE4F}"/>
              </a:ext>
            </a:extLst>
          </p:cNvPr>
          <p:cNvSpPr/>
          <p:nvPr/>
        </p:nvSpPr>
        <p:spPr>
          <a:xfrm>
            <a:off x="988983" y="1096247"/>
            <a:ext cx="7435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看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孝故事學養生（在一樓時光走廊參觀區）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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SDGs3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生活實踐：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食用新鮮、健康和營養的食物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中藥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D179D45-41F7-4FA2-9F49-BD18118278F5}"/>
              </a:ext>
            </a:extLst>
          </p:cNvPr>
          <p:cNvSpPr/>
          <p:nvPr/>
        </p:nvSpPr>
        <p:spPr>
          <a:xfrm>
            <a:off x="1027849" y="1882634"/>
            <a:ext cx="10228178" cy="407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zh-TW" sz="32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參訪重點</a:t>
            </a:r>
          </a:p>
          <a:p>
            <a:pPr lvl="0">
              <a:lnSpc>
                <a:spcPts val="4500"/>
              </a:lnSpc>
            </a:pPr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8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找</a:t>
            </a:r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1~2</a:t>
            </a:r>
            <a:r>
              <a:rPr lang="zh-TW" altLang="zh-TW" sz="28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則故事內容，並擷取故事中有關「養生食材」的部分。</a:t>
            </a:r>
          </a:p>
          <a:p>
            <a:pPr lvl="0">
              <a:lnSpc>
                <a:spcPts val="4500"/>
              </a:lnSpc>
            </a:pP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詢問有關故事中「養生食材」的營養成分、醫療功效與食用注意事項。</a:t>
            </a:r>
          </a:p>
          <a:p>
            <a:pPr>
              <a:lnSpc>
                <a:spcPts val="4500"/>
              </a:lnSpc>
            </a:pP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思考此養生食材如何加入一種藥草入菜並適合運用在「營養午餐的菜色」中。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不是直接吃，而是要入菜。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設計好後會拿給營養師參考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DD7699D-E363-45A5-B37F-5869CDADDB8C}"/>
              </a:ext>
            </a:extLst>
          </p:cNvPr>
          <p:cNvSpPr/>
          <p:nvPr/>
        </p:nvSpPr>
        <p:spPr>
          <a:xfrm>
            <a:off x="1048202" y="6027987"/>
            <a:ext cx="322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kern="100" dirty="0">
                <a:latin typeface="Calibri" panose="020F0502020204030204" pitchFamily="34" charset="0"/>
                <a:ea typeface="書法家中楷體" panose="02010609010101010101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zh-TW" altLang="zh-TW" sz="2400" kern="100" dirty="0">
                <a:latin typeface="Calibri" panose="020F0502020204030204" pitchFamily="34" charset="0"/>
                <a:ea typeface="書法家中楷體" panose="02010609010101010101" pitchFamily="49" charset="-120"/>
                <a:cs typeface="Times New Roman" panose="02020603050405020304" pitchFamily="18" charset="0"/>
              </a:rPr>
              <a:t>以上皆可詢問導覽員</a:t>
            </a:r>
            <a:endParaRPr lang="zh-TW" altLang="en-US" sz="2400" kern="100" dirty="0">
              <a:latin typeface="Calibri" panose="020F0502020204030204" pitchFamily="34" charset="0"/>
              <a:ea typeface="書法家中楷體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BC9A829-69B5-4147-8F6A-0CD9DB70C35C}"/>
              </a:ext>
            </a:extLst>
          </p:cNvPr>
          <p:cNvSpPr txBox="1"/>
          <p:nvPr/>
        </p:nvSpPr>
        <p:spPr>
          <a:xfrm>
            <a:off x="1880863" y="501161"/>
            <a:ext cx="12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err="1">
                <a:latin typeface="Comic Sans MS" panose="030F0702030302020204" pitchFamily="66" charset="0"/>
              </a:rPr>
              <a:t>B1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23186D9D-0E3B-4324-A437-CA930F9C862F}"/>
              </a:ext>
            </a:extLst>
          </p:cNvPr>
          <p:cNvSpPr/>
          <p:nvPr/>
        </p:nvSpPr>
        <p:spPr bwMode="auto">
          <a:xfrm>
            <a:off x="7933802" y="1125862"/>
            <a:ext cx="3400066" cy="1192856"/>
          </a:xfrm>
          <a:prstGeom prst="wedgeRoundRectCallout">
            <a:avLst>
              <a:gd name="adj1" fmla="val -36883"/>
              <a:gd name="adj2" fmla="val 78009"/>
              <a:gd name="adj3" fmla="val 16667"/>
            </a:avLst>
          </a:prstGeom>
          <a:noFill/>
          <a:ln>
            <a:solidFill>
              <a:srgbClr val="0070C0"/>
            </a:solidFill>
          </a:ln>
          <a:extLst/>
        </p:spPr>
        <p:txBody>
          <a:bodyPr rtlCol="0" anchor="ctr"/>
          <a:lstStyle/>
          <a:p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蔡順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拾葚異器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桑葚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陸績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懷橘遺親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橘子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54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069" y="-29867"/>
            <a:ext cx="4004931" cy="40049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7096" y="457200"/>
            <a:ext cx="11357811" cy="594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1"/>
          <p:cNvSpPr/>
          <p:nvPr/>
        </p:nvSpPr>
        <p:spPr>
          <a:xfrm>
            <a:off x="6462564" y="4445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1"/>
          <p:cNvSpPr/>
          <p:nvPr/>
        </p:nvSpPr>
        <p:spPr>
          <a:xfrm>
            <a:off x="889002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1"/>
          <p:cNvSpPr/>
          <p:nvPr/>
        </p:nvSpPr>
        <p:spPr>
          <a:xfrm>
            <a:off x="166427" y="1028700"/>
            <a:ext cx="744715" cy="4889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5" name="1"/>
          <p:cNvGrpSpPr/>
          <p:nvPr/>
        </p:nvGrpSpPr>
        <p:grpSpPr>
          <a:xfrm>
            <a:off x="211875" y="1722290"/>
            <a:ext cx="1267268" cy="583493"/>
            <a:chOff x="3557873" y="3480153"/>
            <a:chExt cx="1267268" cy="583493"/>
          </a:xfrm>
        </p:grpSpPr>
        <p:sp>
          <p:nvSpPr>
            <p:cNvPr id="16" name="1"/>
            <p:cNvSpPr txBox="1"/>
            <p:nvPr/>
          </p:nvSpPr>
          <p:spPr>
            <a:xfrm>
              <a:off x="3557873" y="3480153"/>
              <a:ext cx="1267268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02</a:t>
              </a:r>
              <a:endParaRPr lang="zh-CN" altLang="en-US" sz="24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17" name="1"/>
            <p:cNvCxnSpPr/>
            <p:nvPr/>
          </p:nvCxnSpPr>
          <p:spPr>
            <a:xfrm>
              <a:off x="3557873" y="4063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"/>
            <p:cNvCxnSpPr/>
            <p:nvPr/>
          </p:nvCxnSpPr>
          <p:spPr>
            <a:xfrm>
              <a:off x="3557873" y="3555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CB96B117-F608-4DAE-90FD-0397939160A2}"/>
              </a:ext>
            </a:extLst>
          </p:cNvPr>
          <p:cNvSpPr/>
          <p:nvPr/>
        </p:nvSpPr>
        <p:spPr>
          <a:xfrm>
            <a:off x="65237" y="62162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採訪式參訪課程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EC179C-1AFB-4F1B-9A4C-35622197CBE3}"/>
              </a:ext>
            </a:extLst>
          </p:cNvPr>
          <p:cNvSpPr/>
          <p:nvPr/>
        </p:nvSpPr>
        <p:spPr>
          <a:xfrm>
            <a:off x="294096" y="2496637"/>
            <a:ext cx="517065" cy="390416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以「訪問記錄」教學策略進行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D179D45-41F7-4FA2-9F49-BD18118278F5}"/>
              </a:ext>
            </a:extLst>
          </p:cNvPr>
          <p:cNvSpPr/>
          <p:nvPr/>
        </p:nvSpPr>
        <p:spPr>
          <a:xfrm>
            <a:off x="1027849" y="1882634"/>
            <a:ext cx="10228178" cy="3877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zh-TW" sz="32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參訪重點</a:t>
            </a:r>
          </a:p>
          <a:p>
            <a:pPr lvl="0">
              <a:lnSpc>
                <a:spcPts val="5000"/>
              </a:lnSpc>
            </a:pP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紀錄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1~5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個「穴道按壓」方式。</a:t>
            </a:r>
          </a:p>
          <a:p>
            <a:pPr lvl="0">
              <a:lnSpc>
                <a:spcPts val="5000"/>
              </a:lnSpc>
            </a:pPr>
            <a:r>
              <a:rPr lang="en-US" altLang="zh-TW" sz="32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32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詢問有關這些「穴道按壓」的醫療效果、注意事項。</a:t>
            </a:r>
          </a:p>
          <a:p>
            <a:pPr lvl="0">
              <a:lnSpc>
                <a:spcPts val="5000"/>
              </a:lnSpc>
            </a:pP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思考這些穴道按壓如何融入每週三的「健康操」中，讓全校同學可以一起享受按壓穴道帶來的好處。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設計好後會拿給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體育老師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參考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DD7699D-E363-45A5-B37F-5869CDADDB8C}"/>
              </a:ext>
            </a:extLst>
          </p:cNvPr>
          <p:cNvSpPr/>
          <p:nvPr/>
        </p:nvSpPr>
        <p:spPr>
          <a:xfrm>
            <a:off x="1048202" y="6027987"/>
            <a:ext cx="322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kern="100" dirty="0">
                <a:latin typeface="Calibri" panose="020F0502020204030204" pitchFamily="34" charset="0"/>
                <a:ea typeface="書法家中楷體" panose="02010609010101010101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zh-TW" altLang="zh-TW" sz="2400" kern="100" dirty="0">
                <a:latin typeface="Calibri" panose="020F0502020204030204" pitchFamily="34" charset="0"/>
                <a:ea typeface="書法家中楷體" panose="02010609010101010101" pitchFamily="49" charset="-120"/>
                <a:cs typeface="Times New Roman" panose="02020603050405020304" pitchFamily="18" charset="0"/>
              </a:rPr>
              <a:t>以上皆可詢問導覽員</a:t>
            </a:r>
            <a:endParaRPr lang="zh-TW" altLang="en-US" sz="2400" kern="100" dirty="0">
              <a:latin typeface="Calibri" panose="020F0502020204030204" pitchFamily="34" charset="0"/>
              <a:ea typeface="書法家中楷體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389622E-510C-447D-8BE1-9B6E9F35DF39}"/>
              </a:ext>
            </a:extLst>
          </p:cNvPr>
          <p:cNvSpPr/>
          <p:nvPr/>
        </p:nvSpPr>
        <p:spPr>
          <a:xfrm>
            <a:off x="988983" y="1096247"/>
            <a:ext cx="9486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中醫養生保健方法（在一樓時光走廊參觀區）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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SDGs3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生活實踐：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找到你喜歡的運動或是活動，培養成規律、持續的運動習慣。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A20E09D-B4BD-432E-8685-CF1AB2EF5189}"/>
              </a:ext>
            </a:extLst>
          </p:cNvPr>
          <p:cNvSpPr txBox="1"/>
          <p:nvPr/>
        </p:nvSpPr>
        <p:spPr>
          <a:xfrm>
            <a:off x="1880863" y="501161"/>
            <a:ext cx="12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err="1">
                <a:latin typeface="Comic Sans MS" panose="030F0702030302020204" pitchFamily="66" charset="0"/>
              </a:rPr>
              <a:t>B2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069" y="-29867"/>
            <a:ext cx="4004931" cy="40049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7096" y="457200"/>
            <a:ext cx="11357811" cy="594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1"/>
          <p:cNvSpPr/>
          <p:nvPr/>
        </p:nvSpPr>
        <p:spPr>
          <a:xfrm>
            <a:off x="6462564" y="4445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1"/>
          <p:cNvSpPr/>
          <p:nvPr/>
        </p:nvSpPr>
        <p:spPr>
          <a:xfrm>
            <a:off x="889002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1"/>
          <p:cNvSpPr/>
          <p:nvPr/>
        </p:nvSpPr>
        <p:spPr>
          <a:xfrm>
            <a:off x="166427" y="1028700"/>
            <a:ext cx="744715" cy="4889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5" name="1"/>
          <p:cNvGrpSpPr/>
          <p:nvPr/>
        </p:nvGrpSpPr>
        <p:grpSpPr>
          <a:xfrm>
            <a:off x="211875" y="1722290"/>
            <a:ext cx="1267268" cy="583493"/>
            <a:chOff x="3557873" y="3480153"/>
            <a:chExt cx="1267268" cy="583493"/>
          </a:xfrm>
        </p:grpSpPr>
        <p:sp>
          <p:nvSpPr>
            <p:cNvPr id="16" name="1"/>
            <p:cNvSpPr txBox="1"/>
            <p:nvPr/>
          </p:nvSpPr>
          <p:spPr>
            <a:xfrm>
              <a:off x="3557873" y="3480153"/>
              <a:ext cx="1267268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</a:t>
              </a:r>
              <a:r>
                <a:rPr lang="en-US" altLang="zh-TW" sz="2400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2</a:t>
              </a:r>
              <a:endParaRPr lang="zh-CN" altLang="en-US" sz="24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17" name="1"/>
            <p:cNvCxnSpPr/>
            <p:nvPr/>
          </p:nvCxnSpPr>
          <p:spPr>
            <a:xfrm>
              <a:off x="3557873" y="4063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"/>
            <p:cNvCxnSpPr/>
            <p:nvPr/>
          </p:nvCxnSpPr>
          <p:spPr>
            <a:xfrm>
              <a:off x="3557873" y="3555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CB96B117-F608-4DAE-90FD-0397939160A2}"/>
              </a:ext>
            </a:extLst>
          </p:cNvPr>
          <p:cNvSpPr/>
          <p:nvPr/>
        </p:nvSpPr>
        <p:spPr>
          <a:xfrm>
            <a:off x="65237" y="62162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採訪式參訪課程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EC179C-1AFB-4F1B-9A4C-35622197CBE3}"/>
              </a:ext>
            </a:extLst>
          </p:cNvPr>
          <p:cNvSpPr/>
          <p:nvPr/>
        </p:nvSpPr>
        <p:spPr>
          <a:xfrm>
            <a:off x="294096" y="2496637"/>
            <a:ext cx="517065" cy="390416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以「訪問記錄」教學策略進行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D179D45-41F7-4FA2-9F49-BD18118278F5}"/>
              </a:ext>
            </a:extLst>
          </p:cNvPr>
          <p:cNvSpPr/>
          <p:nvPr/>
        </p:nvSpPr>
        <p:spPr>
          <a:xfrm>
            <a:off x="1027849" y="1882634"/>
            <a:ext cx="10228178" cy="3826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zh-TW" altLang="zh-TW" sz="32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參訪重點</a:t>
            </a:r>
          </a:p>
          <a:p>
            <a:pPr lvl="0">
              <a:lnSpc>
                <a:spcPts val="4200"/>
              </a:lnSpc>
            </a:pP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紀錄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1~3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個節氣相對應食用的「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中藥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草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食材」。</a:t>
            </a:r>
          </a:p>
          <a:p>
            <a:pPr lvl="0">
              <a:lnSpc>
                <a:spcPts val="4200"/>
              </a:lnSpc>
            </a:pPr>
            <a:r>
              <a:rPr lang="en-US" altLang="zh-TW" sz="32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32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詢問有關這些「</a:t>
            </a:r>
            <a:r>
              <a:rPr lang="en-US" altLang="zh-TW" sz="32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中藥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草</a:t>
            </a:r>
            <a:r>
              <a:rPr lang="en-US" altLang="zh-TW" sz="32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食材」的營養成分、醫療功效與食用注意事項。</a:t>
            </a:r>
          </a:p>
          <a:p>
            <a:pPr>
              <a:lnSpc>
                <a:spcPts val="4200"/>
              </a:lnSpc>
            </a:pP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思考這些「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中藥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草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食材」如何製作成好喝的飲品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冷、熱皆可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，並預計在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5/1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家庭日</a:t>
            </a:r>
            <a:r>
              <a:rPr lang="zh-TW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上銷售。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設計好後拿給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志工媽媽團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參考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DD7699D-E363-45A5-B37F-5869CDADDB8C}"/>
              </a:ext>
            </a:extLst>
          </p:cNvPr>
          <p:cNvSpPr/>
          <p:nvPr/>
        </p:nvSpPr>
        <p:spPr>
          <a:xfrm>
            <a:off x="1048202" y="6027987"/>
            <a:ext cx="322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kern="100" dirty="0">
                <a:latin typeface="Calibri" panose="020F0502020204030204" pitchFamily="34" charset="0"/>
                <a:ea typeface="書法家中楷體" panose="02010609010101010101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zh-TW" altLang="zh-TW" sz="2400" kern="100" dirty="0">
                <a:latin typeface="Calibri" panose="020F0502020204030204" pitchFamily="34" charset="0"/>
                <a:ea typeface="書法家中楷體" panose="02010609010101010101" pitchFamily="49" charset="-120"/>
                <a:cs typeface="Times New Roman" panose="02020603050405020304" pitchFamily="18" charset="0"/>
              </a:rPr>
              <a:t>以上皆可詢問導覽員</a:t>
            </a:r>
            <a:endParaRPr lang="zh-TW" altLang="en-US" sz="2400" kern="100" dirty="0">
              <a:latin typeface="Calibri" panose="020F0502020204030204" pitchFamily="34" charset="0"/>
              <a:ea typeface="書法家中楷體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1AB5E3F-6640-467A-A185-AE48D8ACF5F0}"/>
              </a:ext>
            </a:extLst>
          </p:cNvPr>
          <p:cNvSpPr/>
          <p:nvPr/>
        </p:nvSpPr>
        <p:spPr>
          <a:xfrm>
            <a:off x="988983" y="1096247"/>
            <a:ext cx="10228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二十四節氣養生（在三樓中藥博物館）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SDGs3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生活實踐：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根據需要來接種疫苗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飲用或食用中藥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，可以預防許多種疾病。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432B435-A514-4BC4-ADAC-B8E001FA32FC}"/>
              </a:ext>
            </a:extLst>
          </p:cNvPr>
          <p:cNvSpPr txBox="1"/>
          <p:nvPr/>
        </p:nvSpPr>
        <p:spPr>
          <a:xfrm>
            <a:off x="1943571" y="505480"/>
            <a:ext cx="12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err="1">
                <a:latin typeface="Comic Sans MS" panose="030F0702030302020204" pitchFamily="66" charset="0"/>
              </a:rPr>
              <a:t>B3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069" y="-29867"/>
            <a:ext cx="4004931" cy="40049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7096" y="457200"/>
            <a:ext cx="11357811" cy="594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1"/>
          <p:cNvSpPr/>
          <p:nvPr/>
        </p:nvSpPr>
        <p:spPr>
          <a:xfrm>
            <a:off x="6462564" y="4445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1"/>
          <p:cNvSpPr/>
          <p:nvPr/>
        </p:nvSpPr>
        <p:spPr>
          <a:xfrm>
            <a:off x="889002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1"/>
          <p:cNvSpPr/>
          <p:nvPr/>
        </p:nvSpPr>
        <p:spPr>
          <a:xfrm>
            <a:off x="166427" y="1028700"/>
            <a:ext cx="744715" cy="4889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5" name="1"/>
          <p:cNvGrpSpPr/>
          <p:nvPr/>
        </p:nvGrpSpPr>
        <p:grpSpPr>
          <a:xfrm>
            <a:off x="211875" y="1722290"/>
            <a:ext cx="1267268" cy="583493"/>
            <a:chOff x="3557873" y="3480153"/>
            <a:chExt cx="1267268" cy="583493"/>
          </a:xfrm>
        </p:grpSpPr>
        <p:sp>
          <p:nvSpPr>
            <p:cNvPr id="16" name="1"/>
            <p:cNvSpPr txBox="1"/>
            <p:nvPr/>
          </p:nvSpPr>
          <p:spPr>
            <a:xfrm>
              <a:off x="3557873" y="3480153"/>
              <a:ext cx="1267268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</a:t>
              </a:r>
              <a:r>
                <a:rPr lang="en-US" altLang="zh-TW" sz="2400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3</a:t>
              </a:r>
              <a:endParaRPr lang="zh-CN" altLang="en-US" sz="24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17" name="1"/>
            <p:cNvCxnSpPr/>
            <p:nvPr/>
          </p:nvCxnSpPr>
          <p:spPr>
            <a:xfrm>
              <a:off x="3557873" y="4063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"/>
            <p:cNvCxnSpPr/>
            <p:nvPr/>
          </p:nvCxnSpPr>
          <p:spPr>
            <a:xfrm>
              <a:off x="3557873" y="3555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CB96B117-F608-4DAE-90FD-0397939160A2}"/>
              </a:ext>
            </a:extLst>
          </p:cNvPr>
          <p:cNvSpPr/>
          <p:nvPr/>
        </p:nvSpPr>
        <p:spPr>
          <a:xfrm>
            <a:off x="65237" y="62162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發表式總結課程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EC179C-1AFB-4F1B-9A4C-35622197CBE3}"/>
              </a:ext>
            </a:extLst>
          </p:cNvPr>
          <p:cNvSpPr/>
          <p:nvPr/>
        </p:nvSpPr>
        <p:spPr>
          <a:xfrm>
            <a:off x="306260" y="2354817"/>
            <a:ext cx="480131" cy="409745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以「評量與自媒體呈現」教學策略進行</a:t>
            </a:r>
            <a:endParaRPr lang="zh-CN" altLang="en-US" sz="1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1B42E9-191F-4CF8-A209-26C8CFEDDE4F}"/>
              </a:ext>
            </a:extLst>
          </p:cNvPr>
          <p:cNvSpPr/>
          <p:nvPr/>
        </p:nvSpPr>
        <p:spPr>
          <a:xfrm>
            <a:off x="988983" y="1096247"/>
            <a:ext cx="7435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看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孝故事學養生（在一樓時光走廊參觀區）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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SDGs3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生活實踐：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食用新鮮、健康和營養的食物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中藥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D179D45-41F7-4FA2-9F49-BD18118278F5}"/>
              </a:ext>
            </a:extLst>
          </p:cNvPr>
          <p:cNvSpPr/>
          <p:nvPr/>
        </p:nvSpPr>
        <p:spPr>
          <a:xfrm>
            <a:off x="1041022" y="2185843"/>
            <a:ext cx="10228178" cy="118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28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A.</a:t>
            </a:r>
            <a:r>
              <a:rPr lang="zh-TW" altLang="zh-TW" sz="28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參訪自評表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自己負責哪些工作？完成度如何？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sz="28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他評表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感謝組員協助哪些事項？若神救援者一定要大大讚賞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7DDA155-4C2E-40A5-B4A4-EAEF43073A28}"/>
              </a:ext>
            </a:extLst>
          </p:cNvPr>
          <p:cNvSpPr/>
          <p:nvPr/>
        </p:nvSpPr>
        <p:spPr>
          <a:xfrm>
            <a:off x="1027849" y="3539199"/>
            <a:ext cx="10589322" cy="2294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400"/>
              </a:lnSpc>
              <a:spcAft>
                <a:spcPts val="0"/>
              </a:spcAft>
            </a:pP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B.</a:t>
            </a:r>
            <a:r>
              <a:rPr lang="zh-TW" altLang="zh-TW" sz="2800" dirty="0">
                <a:solidFill>
                  <a:srgbClr val="7030A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海報</a:t>
            </a:r>
            <a:endParaRPr lang="en-US" altLang="zh-TW" sz="2800" dirty="0">
              <a:solidFill>
                <a:srgbClr val="7030A0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lnSpc>
                <a:spcPts val="4400"/>
              </a:lnSpc>
            </a:pP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概述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孝故事內容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漫畫、心智圖、故事圖等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lnSpc>
                <a:spcPts val="4400"/>
              </a:lnSpc>
            </a:pP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介紹故事中「養生食材」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營養成分、醫療功效與食用注意事項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4400"/>
              </a:lnSpc>
            </a:pP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繪製設計一道菜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藥草結合養生食材入營養午餐菜色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C98F467-FA01-4EF7-962D-0AA54BB74441}"/>
              </a:ext>
            </a:extLst>
          </p:cNvPr>
          <p:cNvSpPr txBox="1"/>
          <p:nvPr/>
        </p:nvSpPr>
        <p:spPr>
          <a:xfrm>
            <a:off x="1976566" y="488180"/>
            <a:ext cx="12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err="1">
                <a:latin typeface="Comic Sans MS" panose="030F0702030302020204" pitchFamily="66" charset="0"/>
              </a:rPr>
              <a:t>C1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069" y="-29867"/>
            <a:ext cx="4004931" cy="40049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7096" y="457200"/>
            <a:ext cx="11357811" cy="594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1"/>
          <p:cNvSpPr/>
          <p:nvPr/>
        </p:nvSpPr>
        <p:spPr>
          <a:xfrm>
            <a:off x="6462564" y="4445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1"/>
          <p:cNvSpPr/>
          <p:nvPr/>
        </p:nvSpPr>
        <p:spPr>
          <a:xfrm>
            <a:off x="889002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1"/>
          <p:cNvSpPr/>
          <p:nvPr/>
        </p:nvSpPr>
        <p:spPr>
          <a:xfrm>
            <a:off x="166427" y="1028700"/>
            <a:ext cx="744715" cy="4889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5" name="1"/>
          <p:cNvGrpSpPr/>
          <p:nvPr/>
        </p:nvGrpSpPr>
        <p:grpSpPr>
          <a:xfrm>
            <a:off x="211875" y="1722290"/>
            <a:ext cx="1267268" cy="583493"/>
            <a:chOff x="3557873" y="3480153"/>
            <a:chExt cx="1267268" cy="583493"/>
          </a:xfrm>
        </p:grpSpPr>
        <p:sp>
          <p:nvSpPr>
            <p:cNvPr id="16" name="1"/>
            <p:cNvSpPr txBox="1"/>
            <p:nvPr/>
          </p:nvSpPr>
          <p:spPr>
            <a:xfrm>
              <a:off x="3557873" y="3480153"/>
              <a:ext cx="1267268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</a:t>
              </a:r>
              <a:r>
                <a:rPr lang="en-US" altLang="zh-TW" sz="2400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3</a:t>
              </a:r>
              <a:endParaRPr lang="zh-CN" altLang="en-US" sz="24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17" name="1"/>
            <p:cNvCxnSpPr/>
            <p:nvPr/>
          </p:nvCxnSpPr>
          <p:spPr>
            <a:xfrm>
              <a:off x="3557873" y="4063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"/>
            <p:cNvCxnSpPr/>
            <p:nvPr/>
          </p:nvCxnSpPr>
          <p:spPr>
            <a:xfrm>
              <a:off x="3557873" y="3555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BD179D45-41F7-4FA2-9F49-BD18118278F5}"/>
              </a:ext>
            </a:extLst>
          </p:cNvPr>
          <p:cNvSpPr/>
          <p:nvPr/>
        </p:nvSpPr>
        <p:spPr>
          <a:xfrm>
            <a:off x="1034142" y="3654302"/>
            <a:ext cx="10228178" cy="1588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2800" dirty="0">
                <a:solidFill>
                  <a:srgbClr val="7030A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B.</a:t>
            </a:r>
            <a:r>
              <a:rPr lang="zh-TW" altLang="zh-TW" sz="2800" dirty="0">
                <a:solidFill>
                  <a:srgbClr val="7030A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錄影</a:t>
            </a:r>
          </a:p>
          <a:p>
            <a:pPr lvl="0">
              <a:lnSpc>
                <a:spcPts val="4000"/>
              </a:lnSpc>
            </a:pP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口述介紹穴道的位置、按壓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療效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與注意事項</a:t>
            </a:r>
          </a:p>
          <a:p>
            <a:pPr>
              <a:lnSpc>
                <a:spcPts val="4000"/>
              </a:lnSpc>
            </a:pP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錄製穴道按壓融入健康操的影片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389622E-510C-447D-8BE1-9B6E9F35DF39}"/>
              </a:ext>
            </a:extLst>
          </p:cNvPr>
          <p:cNvSpPr/>
          <p:nvPr/>
        </p:nvSpPr>
        <p:spPr>
          <a:xfrm>
            <a:off x="988983" y="1096247"/>
            <a:ext cx="9486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中醫養生保健方法（在一樓時光走廊參觀區）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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SDGs3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生活實踐：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找到你喜歡的運動或是活動，培養成規律、持續的運動習慣。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F850570-B7F1-44E5-9201-CFB164434D12}"/>
              </a:ext>
            </a:extLst>
          </p:cNvPr>
          <p:cNvSpPr/>
          <p:nvPr/>
        </p:nvSpPr>
        <p:spPr>
          <a:xfrm>
            <a:off x="65237" y="62162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發表式總結課程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9296140-ABBA-47DE-B2D8-A70D28D354E4}"/>
              </a:ext>
            </a:extLst>
          </p:cNvPr>
          <p:cNvSpPr/>
          <p:nvPr/>
        </p:nvSpPr>
        <p:spPr>
          <a:xfrm>
            <a:off x="1042036" y="2402896"/>
            <a:ext cx="10228178" cy="118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28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A.</a:t>
            </a:r>
            <a:r>
              <a:rPr lang="zh-TW" altLang="zh-TW" sz="28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參訪自評表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自己負責哪些工作？完成度如何？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sz="28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他評表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感謝組員協助哪些事項？若神救援者一定要大大讚賞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48F5A31-6B51-44E7-8B3A-8F61DD02DE30}"/>
              </a:ext>
            </a:extLst>
          </p:cNvPr>
          <p:cNvSpPr/>
          <p:nvPr/>
        </p:nvSpPr>
        <p:spPr>
          <a:xfrm>
            <a:off x="306260" y="2354817"/>
            <a:ext cx="480131" cy="409745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以「評量與自媒體呈現」教學策略進行</a:t>
            </a:r>
            <a:endParaRPr lang="zh-CN" altLang="en-US" sz="1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D36A04E-9A90-486E-9585-C678211E4256}"/>
              </a:ext>
            </a:extLst>
          </p:cNvPr>
          <p:cNvSpPr txBox="1"/>
          <p:nvPr/>
        </p:nvSpPr>
        <p:spPr>
          <a:xfrm>
            <a:off x="1976566" y="488180"/>
            <a:ext cx="12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err="1">
                <a:latin typeface="Comic Sans MS" panose="030F0702030302020204" pitchFamily="66" charset="0"/>
              </a:rPr>
              <a:t>C2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069" y="-29867"/>
            <a:ext cx="4004931" cy="40049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7096" y="457200"/>
            <a:ext cx="11357811" cy="594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1"/>
          <p:cNvSpPr/>
          <p:nvPr/>
        </p:nvSpPr>
        <p:spPr>
          <a:xfrm>
            <a:off x="6462564" y="4445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1"/>
          <p:cNvSpPr/>
          <p:nvPr/>
        </p:nvSpPr>
        <p:spPr>
          <a:xfrm>
            <a:off x="889002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1"/>
          <p:cNvSpPr/>
          <p:nvPr/>
        </p:nvSpPr>
        <p:spPr>
          <a:xfrm>
            <a:off x="166427" y="1028700"/>
            <a:ext cx="744715" cy="4889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5" name="1"/>
          <p:cNvGrpSpPr/>
          <p:nvPr/>
        </p:nvGrpSpPr>
        <p:grpSpPr>
          <a:xfrm>
            <a:off x="211875" y="1722290"/>
            <a:ext cx="1267268" cy="583493"/>
            <a:chOff x="3557873" y="3480153"/>
            <a:chExt cx="1267268" cy="583493"/>
          </a:xfrm>
        </p:grpSpPr>
        <p:sp>
          <p:nvSpPr>
            <p:cNvPr id="16" name="1"/>
            <p:cNvSpPr txBox="1"/>
            <p:nvPr/>
          </p:nvSpPr>
          <p:spPr>
            <a:xfrm>
              <a:off x="3557873" y="3480153"/>
              <a:ext cx="1267268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</a:t>
              </a:r>
              <a:r>
                <a:rPr lang="en-US" altLang="zh-TW" sz="2400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3</a:t>
              </a:r>
              <a:endParaRPr lang="zh-CN" altLang="en-US" sz="24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17" name="1"/>
            <p:cNvCxnSpPr/>
            <p:nvPr/>
          </p:nvCxnSpPr>
          <p:spPr>
            <a:xfrm>
              <a:off x="3557873" y="4063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"/>
            <p:cNvCxnSpPr/>
            <p:nvPr/>
          </p:nvCxnSpPr>
          <p:spPr>
            <a:xfrm>
              <a:off x="3557873" y="3555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61AB5E3F-6640-467A-A185-AE48D8ACF5F0}"/>
              </a:ext>
            </a:extLst>
          </p:cNvPr>
          <p:cNvSpPr/>
          <p:nvPr/>
        </p:nvSpPr>
        <p:spPr>
          <a:xfrm>
            <a:off x="988983" y="1096247"/>
            <a:ext cx="10228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二十四節氣養生（在三樓中藥博物館）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SDGs3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生活實踐：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根據需要來接種疫苗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飲用或食用中藥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，可以預防許多種疾病。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AFF3339-9E07-4AEC-A071-2FF356AC4A91}"/>
              </a:ext>
            </a:extLst>
          </p:cNvPr>
          <p:cNvSpPr/>
          <p:nvPr/>
        </p:nvSpPr>
        <p:spPr>
          <a:xfrm>
            <a:off x="65237" y="62162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發表式總結課程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5812DE2-3F77-4B34-A9EC-5034DCC693BA}"/>
              </a:ext>
            </a:extLst>
          </p:cNvPr>
          <p:cNvSpPr/>
          <p:nvPr/>
        </p:nvSpPr>
        <p:spPr>
          <a:xfrm>
            <a:off x="1042036" y="2402896"/>
            <a:ext cx="10228178" cy="118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28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A.</a:t>
            </a:r>
            <a:r>
              <a:rPr lang="zh-TW" altLang="zh-TW" sz="28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參訪自評表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自己負責哪些工作？完成度如何？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sz="28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他評表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感謝組員協助哪些事項？若神救援者一定要大大讚賞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544D7B8-6520-4732-BCEB-14A2B8E760A6}"/>
              </a:ext>
            </a:extLst>
          </p:cNvPr>
          <p:cNvSpPr/>
          <p:nvPr/>
        </p:nvSpPr>
        <p:spPr>
          <a:xfrm>
            <a:off x="1042036" y="3661342"/>
            <a:ext cx="10477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2800" dirty="0">
                <a:solidFill>
                  <a:srgbClr val="7030A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B.</a:t>
            </a:r>
            <a:r>
              <a:rPr lang="zh-TW" altLang="zh-TW" sz="2800" dirty="0">
                <a:solidFill>
                  <a:srgbClr val="7030A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簡報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概述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節氣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圖示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介紹該節氣食用「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中藥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草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食材」的營養成分、醫療功效與注意事項。</a:t>
            </a:r>
          </a:p>
          <a:p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展示所設計飲品的圖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樣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飲料名、成分與廣告文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1EB70F9-7153-48C3-8029-EB1489F52450}"/>
              </a:ext>
            </a:extLst>
          </p:cNvPr>
          <p:cNvSpPr/>
          <p:nvPr/>
        </p:nvSpPr>
        <p:spPr>
          <a:xfrm>
            <a:off x="306260" y="2354817"/>
            <a:ext cx="480131" cy="409745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6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以「評量與自媒體呈現」教學策略進行</a:t>
            </a:r>
            <a:endParaRPr lang="zh-CN" altLang="en-US" sz="16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6DE2998-2B3C-4193-B9C1-3292EE0B276D}"/>
              </a:ext>
            </a:extLst>
          </p:cNvPr>
          <p:cNvSpPr txBox="1"/>
          <p:nvPr/>
        </p:nvSpPr>
        <p:spPr>
          <a:xfrm>
            <a:off x="1976566" y="488180"/>
            <a:ext cx="12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err="1">
                <a:latin typeface="Comic Sans MS" panose="030F0702030302020204" pitchFamily="66" charset="0"/>
              </a:rPr>
              <a:t>C3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7096" y="457200"/>
            <a:ext cx="11357811" cy="594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5429365"/>
            <a:ext cx="1269243" cy="12692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6598" y="-29867"/>
            <a:ext cx="2145402" cy="2145401"/>
          </a:xfrm>
          <a:prstGeom prst="rect">
            <a:avLst/>
          </a:prstGeom>
        </p:spPr>
      </p:pic>
      <p:grpSp>
        <p:nvGrpSpPr>
          <p:cNvPr id="5" name="1"/>
          <p:cNvGrpSpPr/>
          <p:nvPr/>
        </p:nvGrpSpPr>
        <p:grpSpPr>
          <a:xfrm>
            <a:off x="4013506" y="478248"/>
            <a:ext cx="4134737" cy="724183"/>
            <a:chOff x="746565" y="941339"/>
            <a:chExt cx="4134737" cy="724183"/>
          </a:xfrm>
        </p:grpSpPr>
        <p:grpSp>
          <p:nvGrpSpPr>
            <p:cNvPr id="6" name="淘宝网chenying0907出品 4"/>
            <p:cNvGrpSpPr/>
            <p:nvPr/>
          </p:nvGrpSpPr>
          <p:grpSpPr>
            <a:xfrm>
              <a:off x="974588" y="941339"/>
              <a:ext cx="3678692" cy="613458"/>
              <a:chOff x="4751407" y="1342663"/>
              <a:chExt cx="3437681" cy="613458"/>
            </a:xfrm>
          </p:grpSpPr>
          <p:cxnSp>
            <p:nvCxnSpPr>
              <p:cNvPr id="8" name="淘宝网chenying0907出品 6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淘宝网chenying0907出品 7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淘宝网chenying0907出品 5"/>
            <p:cNvSpPr txBox="1"/>
            <p:nvPr/>
          </p:nvSpPr>
          <p:spPr>
            <a:xfrm>
              <a:off x="746565" y="1002968"/>
              <a:ext cx="4134737" cy="6625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800" spc="300" dirty="0">
                  <a:solidFill>
                    <a:srgbClr val="FF0000"/>
                  </a:solidFill>
                  <a:latin typeface="華康中黑體(P)" panose="020B0500000000000000" pitchFamily="34" charset="-120"/>
                  <a:ea typeface="華康中黑體(P)" panose="020B0500000000000000" pitchFamily="34" charset="-120"/>
                  <a:cs typeface="華康中黑體(P)" panose="020B0500000000000000" pitchFamily="34" charset="-120"/>
                  <a:sym typeface="字魂59号-创粗黑" panose="00000500000000000000" pitchFamily="2" charset="-122"/>
                </a:rPr>
                <a:t>彈性挑選教學無負擔</a:t>
              </a:r>
              <a:endParaRPr lang="zh-CN" altLang="en-US" sz="2800" spc="300" dirty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華康中黑體(P)" panose="020B0500000000000000" pitchFamily="34" charset="-12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0" name="1"/>
          <p:cNvSpPr/>
          <p:nvPr/>
        </p:nvSpPr>
        <p:spPr>
          <a:xfrm>
            <a:off x="4974388" y="774703"/>
            <a:ext cx="2243227" cy="6101437"/>
          </a:xfrm>
          <a:prstGeom prst="rect">
            <a:avLst/>
          </a:pr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1" name="1"/>
          <p:cNvGrpSpPr/>
          <p:nvPr/>
        </p:nvGrpSpPr>
        <p:grpSpPr>
          <a:xfrm>
            <a:off x="395582" y="1452598"/>
            <a:ext cx="5188013" cy="2601928"/>
            <a:chOff x="1327454" y="994401"/>
            <a:chExt cx="5188013" cy="2601928"/>
          </a:xfrm>
        </p:grpSpPr>
        <p:sp>
          <p:nvSpPr>
            <p:cNvPr id="12" name="淘宝网chenying0907出品 6"/>
            <p:cNvSpPr/>
            <p:nvPr/>
          </p:nvSpPr>
          <p:spPr>
            <a:xfrm>
              <a:off x="4860471" y="1447812"/>
              <a:ext cx="1654996" cy="1308427"/>
            </a:xfrm>
            <a:custGeom>
              <a:avLst/>
              <a:gdLst>
                <a:gd name="connsiteX0" fmla="*/ 2148114 w 2148114"/>
                <a:gd name="connsiteY0" fmla="*/ 1293574 h 1308427"/>
                <a:gd name="connsiteX1" fmla="*/ 1785257 w 2148114"/>
                <a:gd name="connsiteY1" fmla="*/ 1293574 h 1308427"/>
                <a:gd name="connsiteX2" fmla="*/ 1698172 w 2148114"/>
                <a:gd name="connsiteY2" fmla="*/ 1235517 h 1308427"/>
                <a:gd name="connsiteX3" fmla="*/ 1611086 w 2148114"/>
                <a:gd name="connsiteY3" fmla="*/ 1191974 h 1308427"/>
                <a:gd name="connsiteX4" fmla="*/ 1553029 w 2148114"/>
                <a:gd name="connsiteY4" fmla="*/ 1119402 h 1308427"/>
                <a:gd name="connsiteX5" fmla="*/ 1494972 w 2148114"/>
                <a:gd name="connsiteY5" fmla="*/ 1061345 h 1308427"/>
                <a:gd name="connsiteX6" fmla="*/ 1451429 w 2148114"/>
                <a:gd name="connsiteY6" fmla="*/ 988774 h 1308427"/>
                <a:gd name="connsiteX7" fmla="*/ 1407886 w 2148114"/>
                <a:gd name="connsiteY7" fmla="*/ 930717 h 1308427"/>
                <a:gd name="connsiteX8" fmla="*/ 1349829 w 2148114"/>
                <a:gd name="connsiteY8" fmla="*/ 814602 h 1308427"/>
                <a:gd name="connsiteX9" fmla="*/ 1291772 w 2148114"/>
                <a:gd name="connsiteY9" fmla="*/ 727517 h 1308427"/>
                <a:gd name="connsiteX10" fmla="*/ 1262743 w 2148114"/>
                <a:gd name="connsiteY10" fmla="*/ 683974 h 1308427"/>
                <a:gd name="connsiteX11" fmla="*/ 1219200 w 2148114"/>
                <a:gd name="connsiteY11" fmla="*/ 582374 h 1308427"/>
                <a:gd name="connsiteX12" fmla="*/ 1190172 w 2148114"/>
                <a:gd name="connsiteY12" fmla="*/ 524317 h 1308427"/>
                <a:gd name="connsiteX13" fmla="*/ 1103086 w 2148114"/>
                <a:gd name="connsiteY13" fmla="*/ 408202 h 1308427"/>
                <a:gd name="connsiteX14" fmla="*/ 1016000 w 2148114"/>
                <a:gd name="connsiteY14" fmla="*/ 306602 h 1308427"/>
                <a:gd name="connsiteX15" fmla="*/ 972457 w 2148114"/>
                <a:gd name="connsiteY15" fmla="*/ 248545 h 1308427"/>
                <a:gd name="connsiteX16" fmla="*/ 812800 w 2148114"/>
                <a:gd name="connsiteY16" fmla="*/ 132431 h 1308427"/>
                <a:gd name="connsiteX17" fmla="*/ 754743 w 2148114"/>
                <a:gd name="connsiteY17" fmla="*/ 103402 h 1308427"/>
                <a:gd name="connsiteX18" fmla="*/ 667657 w 2148114"/>
                <a:gd name="connsiteY18" fmla="*/ 74374 h 1308427"/>
                <a:gd name="connsiteX19" fmla="*/ 566057 w 2148114"/>
                <a:gd name="connsiteY19" fmla="*/ 45345 h 1308427"/>
                <a:gd name="connsiteX20" fmla="*/ 493486 w 2148114"/>
                <a:gd name="connsiteY20" fmla="*/ 30831 h 1308427"/>
                <a:gd name="connsiteX21" fmla="*/ 377372 w 2148114"/>
                <a:gd name="connsiteY21" fmla="*/ 1802 h 1308427"/>
                <a:gd name="connsiteX22" fmla="*/ 0 w 2148114"/>
                <a:gd name="connsiteY22" fmla="*/ 1802 h 130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48114" h="1308427">
                  <a:moveTo>
                    <a:pt x="2148114" y="1293574"/>
                  </a:moveTo>
                  <a:cubicBezTo>
                    <a:pt x="2052167" y="1300427"/>
                    <a:pt x="1886192" y="1323261"/>
                    <a:pt x="1785257" y="1293574"/>
                  </a:cubicBezTo>
                  <a:cubicBezTo>
                    <a:pt x="1751787" y="1283730"/>
                    <a:pt x="1728307" y="1253096"/>
                    <a:pt x="1698172" y="1235517"/>
                  </a:cubicBezTo>
                  <a:cubicBezTo>
                    <a:pt x="1670138" y="1219164"/>
                    <a:pt x="1640115" y="1206488"/>
                    <a:pt x="1611086" y="1191974"/>
                  </a:cubicBezTo>
                  <a:cubicBezTo>
                    <a:pt x="1591734" y="1167783"/>
                    <a:pt x="1573610" y="1142556"/>
                    <a:pt x="1553029" y="1119402"/>
                  </a:cubicBezTo>
                  <a:cubicBezTo>
                    <a:pt x="1534847" y="1098947"/>
                    <a:pt x="1511775" y="1082948"/>
                    <a:pt x="1494972" y="1061345"/>
                  </a:cubicBezTo>
                  <a:cubicBezTo>
                    <a:pt x="1477652" y="1039077"/>
                    <a:pt x="1467078" y="1012247"/>
                    <a:pt x="1451429" y="988774"/>
                  </a:cubicBezTo>
                  <a:cubicBezTo>
                    <a:pt x="1438010" y="968646"/>
                    <a:pt x="1420075" y="951612"/>
                    <a:pt x="1407886" y="930717"/>
                  </a:cubicBezTo>
                  <a:cubicBezTo>
                    <a:pt x="1386082" y="893338"/>
                    <a:pt x="1373833" y="850608"/>
                    <a:pt x="1349829" y="814602"/>
                  </a:cubicBezTo>
                  <a:lnTo>
                    <a:pt x="1291772" y="727517"/>
                  </a:lnTo>
                  <a:lnTo>
                    <a:pt x="1262743" y="683974"/>
                  </a:lnTo>
                  <a:cubicBezTo>
                    <a:pt x="1238904" y="588615"/>
                    <a:pt x="1263749" y="660336"/>
                    <a:pt x="1219200" y="582374"/>
                  </a:cubicBezTo>
                  <a:cubicBezTo>
                    <a:pt x="1208465" y="563588"/>
                    <a:pt x="1202174" y="542320"/>
                    <a:pt x="1190172" y="524317"/>
                  </a:cubicBezTo>
                  <a:cubicBezTo>
                    <a:pt x="1163335" y="484061"/>
                    <a:pt x="1127978" y="449688"/>
                    <a:pt x="1103086" y="408202"/>
                  </a:cubicBezTo>
                  <a:cubicBezTo>
                    <a:pt x="996379" y="230359"/>
                    <a:pt x="1116523" y="407125"/>
                    <a:pt x="1016000" y="306602"/>
                  </a:cubicBezTo>
                  <a:cubicBezTo>
                    <a:pt x="998895" y="289497"/>
                    <a:pt x="990356" y="264817"/>
                    <a:pt x="972457" y="248545"/>
                  </a:cubicBezTo>
                  <a:cubicBezTo>
                    <a:pt x="969212" y="245595"/>
                    <a:pt x="850872" y="154186"/>
                    <a:pt x="812800" y="132431"/>
                  </a:cubicBezTo>
                  <a:cubicBezTo>
                    <a:pt x="794014" y="121696"/>
                    <a:pt x="774832" y="111438"/>
                    <a:pt x="754743" y="103402"/>
                  </a:cubicBezTo>
                  <a:cubicBezTo>
                    <a:pt x="726333" y="92038"/>
                    <a:pt x="696686" y="84050"/>
                    <a:pt x="667657" y="74374"/>
                  </a:cubicBezTo>
                  <a:cubicBezTo>
                    <a:pt x="619158" y="58208"/>
                    <a:pt x="620744" y="57498"/>
                    <a:pt x="566057" y="45345"/>
                  </a:cubicBezTo>
                  <a:cubicBezTo>
                    <a:pt x="541975" y="39994"/>
                    <a:pt x="517419" y="36814"/>
                    <a:pt x="493486" y="30831"/>
                  </a:cubicBezTo>
                  <a:cubicBezTo>
                    <a:pt x="442761" y="18150"/>
                    <a:pt x="438789" y="3783"/>
                    <a:pt x="377372" y="1802"/>
                  </a:cubicBezTo>
                  <a:cubicBezTo>
                    <a:pt x="251647" y="-2254"/>
                    <a:pt x="125791" y="1802"/>
                    <a:pt x="0" y="1802"/>
                  </a:cubicBezTo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13" name="淘宝网chenying0907出品 25"/>
            <p:cNvGrpSpPr/>
            <p:nvPr/>
          </p:nvGrpSpPr>
          <p:grpSpPr>
            <a:xfrm>
              <a:off x="1327454" y="994401"/>
              <a:ext cx="3613233" cy="2601928"/>
              <a:chOff x="572324" y="994401"/>
              <a:chExt cx="3613233" cy="2601928"/>
            </a:xfrm>
          </p:grpSpPr>
          <p:sp>
            <p:nvSpPr>
              <p:cNvPr id="14" name="淘宝网chenying0907出品 7"/>
              <p:cNvSpPr/>
              <p:nvPr/>
            </p:nvSpPr>
            <p:spPr>
              <a:xfrm>
                <a:off x="4020457" y="1365262"/>
                <a:ext cx="165100" cy="165100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1"/>
                </a:solidFill>
              </a:ln>
              <a:effectLst>
                <a:outerShdw blurRad="25400" sx="110000" sy="110000" algn="ctr" rotWithShape="0">
                  <a:schemeClr val="accent1">
                    <a:alpha val="9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" name="淘宝网chenying0907出品 8"/>
              <p:cNvSpPr txBox="1"/>
              <p:nvPr/>
            </p:nvSpPr>
            <p:spPr>
              <a:xfrm>
                <a:off x="816862" y="1629957"/>
                <a:ext cx="3368695" cy="196637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sz="1400" spc="300"/>
                </a:lvl1pPr>
              </a:lstStyle>
              <a:p>
                <a:pPr algn="just">
                  <a:lnSpc>
                    <a:spcPct val="130000"/>
                  </a:lnSpc>
                </a:pPr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三個課程可以先從挑一個開始，讓教學負擔最小化。</a:t>
                </a:r>
                <a:r>
                  <a:rPr lang="en-US" altLang="zh-TW" sz="2400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(</a:t>
                </a:r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如</a:t>
                </a:r>
                <a:r>
                  <a:rPr lang="en-US" altLang="zh-TW" sz="2400" dirty="0">
                    <a:latin typeface="Comic Sans MS" panose="030F0702030302020204" pitchFamily="66" charset="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A1/</a:t>
                </a:r>
                <a:r>
                  <a:rPr lang="en-US" altLang="zh-TW" sz="2400" dirty="0" err="1">
                    <a:latin typeface="Comic Sans MS" panose="030F0702030302020204" pitchFamily="66" charset="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B1</a:t>
                </a:r>
                <a:r>
                  <a:rPr lang="en-US" altLang="zh-TW" sz="2400" dirty="0">
                    <a:latin typeface="Comic Sans MS" panose="030F0702030302020204" pitchFamily="66" charset="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/</a:t>
                </a:r>
                <a:r>
                  <a:rPr lang="en-US" altLang="zh-TW" sz="2400" dirty="0" err="1">
                    <a:latin typeface="Comic Sans MS" panose="030F0702030302020204" pitchFamily="66" charset="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C1</a:t>
                </a:r>
                <a:r>
                  <a:rPr lang="en-US" altLang="zh-TW" sz="2400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)</a:t>
                </a:r>
                <a:endParaRPr lang="zh-CN" altLang="en-US" sz="2400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" name="淘宝网chenying0907出品 9"/>
              <p:cNvSpPr txBox="1"/>
              <p:nvPr/>
            </p:nvSpPr>
            <p:spPr>
              <a:xfrm>
                <a:off x="572324" y="994401"/>
                <a:ext cx="3448133" cy="66293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sz="1400" spc="300"/>
                </a:lvl1pPr>
              </a:lstStyle>
              <a:p>
                <a:pPr algn="r"/>
                <a:r>
                  <a:rPr lang="en-US" altLang="zh-TW" sz="2800" b="1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1.</a:t>
                </a:r>
                <a:r>
                  <a:rPr lang="zh-TW" altLang="en-US" sz="2800" b="1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三部曲輕哼唱</a:t>
                </a:r>
                <a:endParaRPr lang="zh-CN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7" name="1"/>
          <p:cNvGrpSpPr/>
          <p:nvPr/>
        </p:nvGrpSpPr>
        <p:grpSpPr>
          <a:xfrm>
            <a:off x="6479722" y="1922619"/>
            <a:ext cx="5281780" cy="1625415"/>
            <a:chOff x="7411593" y="1464419"/>
            <a:chExt cx="5281780" cy="1625415"/>
          </a:xfrm>
        </p:grpSpPr>
        <p:sp>
          <p:nvSpPr>
            <p:cNvPr id="18" name="淘宝网chenying0907出品 10"/>
            <p:cNvSpPr/>
            <p:nvPr/>
          </p:nvSpPr>
          <p:spPr>
            <a:xfrm>
              <a:off x="7411593" y="1981200"/>
              <a:ext cx="1649106" cy="241703"/>
            </a:xfrm>
            <a:custGeom>
              <a:avLst/>
              <a:gdLst>
                <a:gd name="connsiteX0" fmla="*/ 0 w 1428750"/>
                <a:gd name="connsiteY0" fmla="*/ 333375 h 333375"/>
                <a:gd name="connsiteX1" fmla="*/ 28575 w 1428750"/>
                <a:gd name="connsiteY1" fmla="*/ 285750 h 333375"/>
                <a:gd name="connsiteX2" fmla="*/ 66675 w 1428750"/>
                <a:gd name="connsiteY2" fmla="*/ 266700 h 333375"/>
                <a:gd name="connsiteX3" fmla="*/ 171450 w 1428750"/>
                <a:gd name="connsiteY3" fmla="*/ 219075 h 333375"/>
                <a:gd name="connsiteX4" fmla="*/ 266700 w 1428750"/>
                <a:gd name="connsiteY4" fmla="*/ 200025 h 333375"/>
                <a:gd name="connsiteX5" fmla="*/ 333375 w 1428750"/>
                <a:gd name="connsiteY5" fmla="*/ 180975 h 333375"/>
                <a:gd name="connsiteX6" fmla="*/ 390525 w 1428750"/>
                <a:gd name="connsiteY6" fmla="*/ 171450 h 333375"/>
                <a:gd name="connsiteX7" fmla="*/ 438150 w 1428750"/>
                <a:gd name="connsiteY7" fmla="*/ 161925 h 333375"/>
                <a:gd name="connsiteX8" fmla="*/ 714375 w 1428750"/>
                <a:gd name="connsiteY8" fmla="*/ 171450 h 333375"/>
                <a:gd name="connsiteX9" fmla="*/ 800100 w 1428750"/>
                <a:gd name="connsiteY9" fmla="*/ 180975 h 333375"/>
                <a:gd name="connsiteX10" fmla="*/ 952500 w 1428750"/>
                <a:gd name="connsiteY10" fmla="*/ 190500 h 333375"/>
                <a:gd name="connsiteX11" fmla="*/ 1009650 w 1428750"/>
                <a:gd name="connsiteY11" fmla="*/ 200025 h 333375"/>
                <a:gd name="connsiteX12" fmla="*/ 1057275 w 1428750"/>
                <a:gd name="connsiteY12" fmla="*/ 209550 h 333375"/>
                <a:gd name="connsiteX13" fmla="*/ 1219200 w 1428750"/>
                <a:gd name="connsiteY13" fmla="*/ 200025 h 333375"/>
                <a:gd name="connsiteX14" fmla="*/ 1285875 w 1428750"/>
                <a:gd name="connsiteY14" fmla="*/ 161925 h 333375"/>
                <a:gd name="connsiteX15" fmla="*/ 1323975 w 1428750"/>
                <a:gd name="connsiteY15" fmla="*/ 133350 h 333375"/>
                <a:gd name="connsiteX16" fmla="*/ 1371600 w 1428750"/>
                <a:gd name="connsiteY16" fmla="*/ 85725 h 333375"/>
                <a:gd name="connsiteX17" fmla="*/ 1419225 w 1428750"/>
                <a:gd name="connsiteY17" fmla="*/ 0 h 333375"/>
                <a:gd name="connsiteX18" fmla="*/ 1428750 w 1428750"/>
                <a:gd name="connsiteY18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50" h="333375">
                  <a:moveTo>
                    <a:pt x="0" y="333375"/>
                  </a:moveTo>
                  <a:cubicBezTo>
                    <a:pt x="9525" y="317500"/>
                    <a:pt x="15484" y="298841"/>
                    <a:pt x="28575" y="285750"/>
                  </a:cubicBezTo>
                  <a:cubicBezTo>
                    <a:pt x="38615" y="275710"/>
                    <a:pt x="54347" y="273745"/>
                    <a:pt x="66675" y="266700"/>
                  </a:cubicBezTo>
                  <a:cubicBezTo>
                    <a:pt x="122265" y="234934"/>
                    <a:pt x="74000" y="246144"/>
                    <a:pt x="171450" y="219075"/>
                  </a:cubicBezTo>
                  <a:cubicBezTo>
                    <a:pt x="202648" y="210409"/>
                    <a:pt x="235182" y="207441"/>
                    <a:pt x="266700" y="200025"/>
                  </a:cubicBezTo>
                  <a:cubicBezTo>
                    <a:pt x="289200" y="194731"/>
                    <a:pt x="310853" y="186172"/>
                    <a:pt x="333375" y="180975"/>
                  </a:cubicBezTo>
                  <a:cubicBezTo>
                    <a:pt x="352193" y="176632"/>
                    <a:pt x="371524" y="174905"/>
                    <a:pt x="390525" y="171450"/>
                  </a:cubicBezTo>
                  <a:cubicBezTo>
                    <a:pt x="406453" y="168554"/>
                    <a:pt x="422275" y="165100"/>
                    <a:pt x="438150" y="161925"/>
                  </a:cubicBezTo>
                  <a:lnTo>
                    <a:pt x="714375" y="171450"/>
                  </a:lnTo>
                  <a:cubicBezTo>
                    <a:pt x="743086" y="172961"/>
                    <a:pt x="771441" y="178682"/>
                    <a:pt x="800100" y="180975"/>
                  </a:cubicBezTo>
                  <a:cubicBezTo>
                    <a:pt x="850837" y="185034"/>
                    <a:pt x="901700" y="187325"/>
                    <a:pt x="952500" y="190500"/>
                  </a:cubicBezTo>
                  <a:lnTo>
                    <a:pt x="1009650" y="200025"/>
                  </a:lnTo>
                  <a:cubicBezTo>
                    <a:pt x="1025578" y="202921"/>
                    <a:pt x="1041086" y="209550"/>
                    <a:pt x="1057275" y="209550"/>
                  </a:cubicBezTo>
                  <a:cubicBezTo>
                    <a:pt x="1111343" y="209550"/>
                    <a:pt x="1165225" y="203200"/>
                    <a:pt x="1219200" y="200025"/>
                  </a:cubicBezTo>
                  <a:cubicBezTo>
                    <a:pt x="1256406" y="181422"/>
                    <a:pt x="1254461" y="184364"/>
                    <a:pt x="1285875" y="161925"/>
                  </a:cubicBezTo>
                  <a:cubicBezTo>
                    <a:pt x="1298793" y="152698"/>
                    <a:pt x="1312750" y="144575"/>
                    <a:pt x="1323975" y="133350"/>
                  </a:cubicBezTo>
                  <a:cubicBezTo>
                    <a:pt x="1387475" y="69850"/>
                    <a:pt x="1295400" y="136525"/>
                    <a:pt x="1371600" y="85725"/>
                  </a:cubicBezTo>
                  <a:cubicBezTo>
                    <a:pt x="1378790" y="64155"/>
                    <a:pt x="1397390" y="0"/>
                    <a:pt x="1419225" y="0"/>
                  </a:cubicBezTo>
                  <a:lnTo>
                    <a:pt x="1428750" y="0"/>
                  </a:lnTo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淘宝网chenying0907出品 11"/>
            <p:cNvSpPr/>
            <p:nvPr/>
          </p:nvSpPr>
          <p:spPr>
            <a:xfrm>
              <a:off x="9045612" y="1816100"/>
              <a:ext cx="165100" cy="165100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9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淘宝网chenying0907出品 12"/>
            <p:cNvSpPr txBox="1"/>
            <p:nvPr/>
          </p:nvSpPr>
          <p:spPr>
            <a:xfrm>
              <a:off x="9324114" y="2083725"/>
              <a:ext cx="3369259" cy="100610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pPr algn="just">
                <a:lnSpc>
                  <a:spcPct val="130000"/>
                </a:lnSpc>
              </a:pP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字魂59号-创粗黑" panose="00000500000000000000" pitchFamily="2" charset="-122"/>
                </a:rPr>
                <a:t>三個課程三個子題分散在一個學期完成。</a:t>
              </a:r>
              <a:endParaRPr lang="zh-CN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淘宝网chenying0907出品 13"/>
            <p:cNvSpPr txBox="1"/>
            <p:nvPr/>
          </p:nvSpPr>
          <p:spPr>
            <a:xfrm>
              <a:off x="9280602" y="1464419"/>
              <a:ext cx="3382591" cy="66293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r>
                <a:rPr lang="en-US" altLang="zh-TW" sz="28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字魂59号-创粗黑" panose="00000500000000000000" pitchFamily="2" charset="-122"/>
                </a:rPr>
                <a:t>3.</a:t>
              </a:r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字魂59号-创粗黑" panose="00000500000000000000" pitchFamily="2" charset="-122"/>
                </a:rPr>
                <a:t>三部曲奏一輪</a:t>
              </a:r>
              <a:endParaRPr lang="zh-CN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1"/>
          <p:cNvGrpSpPr/>
          <p:nvPr/>
        </p:nvGrpSpPr>
        <p:grpSpPr>
          <a:xfrm>
            <a:off x="382531" y="3800067"/>
            <a:ext cx="5359770" cy="2311104"/>
            <a:chOff x="1339508" y="3381375"/>
            <a:chExt cx="5359770" cy="2311104"/>
          </a:xfrm>
        </p:grpSpPr>
        <p:sp>
          <p:nvSpPr>
            <p:cNvPr id="23" name="淘宝网chenying0907出品 15"/>
            <p:cNvSpPr/>
            <p:nvPr/>
          </p:nvSpPr>
          <p:spPr>
            <a:xfrm>
              <a:off x="4860471" y="3381375"/>
              <a:ext cx="1838807" cy="600075"/>
            </a:xfrm>
            <a:custGeom>
              <a:avLst/>
              <a:gdLst>
                <a:gd name="connsiteX0" fmla="*/ 2181261 w 2181261"/>
                <a:gd name="connsiteY0" fmla="*/ 0 h 600075"/>
                <a:gd name="connsiteX1" fmla="*/ 1971711 w 2181261"/>
                <a:gd name="connsiteY1" fmla="*/ 9525 h 600075"/>
                <a:gd name="connsiteX2" fmla="*/ 1924086 w 2181261"/>
                <a:gd name="connsiteY2" fmla="*/ 28575 h 600075"/>
                <a:gd name="connsiteX3" fmla="*/ 1895511 w 2181261"/>
                <a:gd name="connsiteY3" fmla="*/ 38100 h 600075"/>
                <a:gd name="connsiteX4" fmla="*/ 1857411 w 2181261"/>
                <a:gd name="connsiteY4" fmla="*/ 66675 h 600075"/>
                <a:gd name="connsiteX5" fmla="*/ 1666911 w 2181261"/>
                <a:gd name="connsiteY5" fmla="*/ 200025 h 600075"/>
                <a:gd name="connsiteX6" fmla="*/ 1628811 w 2181261"/>
                <a:gd name="connsiteY6" fmla="*/ 238125 h 600075"/>
                <a:gd name="connsiteX7" fmla="*/ 1543086 w 2181261"/>
                <a:gd name="connsiteY7" fmla="*/ 304800 h 600075"/>
                <a:gd name="connsiteX8" fmla="*/ 1504986 w 2181261"/>
                <a:gd name="connsiteY8" fmla="*/ 342900 h 600075"/>
                <a:gd name="connsiteX9" fmla="*/ 1343061 w 2181261"/>
                <a:gd name="connsiteY9" fmla="*/ 447675 h 600075"/>
                <a:gd name="connsiteX10" fmla="*/ 1295436 w 2181261"/>
                <a:gd name="connsiteY10" fmla="*/ 476250 h 600075"/>
                <a:gd name="connsiteX11" fmla="*/ 1219236 w 2181261"/>
                <a:gd name="connsiteY11" fmla="*/ 523875 h 600075"/>
                <a:gd name="connsiteX12" fmla="*/ 1181136 w 2181261"/>
                <a:gd name="connsiteY12" fmla="*/ 533400 h 600075"/>
                <a:gd name="connsiteX13" fmla="*/ 1152561 w 2181261"/>
                <a:gd name="connsiteY13" fmla="*/ 552450 h 600075"/>
                <a:gd name="connsiteX14" fmla="*/ 1076361 w 2181261"/>
                <a:gd name="connsiteY14" fmla="*/ 561975 h 600075"/>
                <a:gd name="connsiteX15" fmla="*/ 1028736 w 2181261"/>
                <a:gd name="connsiteY15" fmla="*/ 571500 h 600075"/>
                <a:gd name="connsiteX16" fmla="*/ 771561 w 2181261"/>
                <a:gd name="connsiteY16" fmla="*/ 561975 h 600075"/>
                <a:gd name="connsiteX17" fmla="*/ 666786 w 2181261"/>
                <a:gd name="connsiteY17" fmla="*/ 523875 h 600075"/>
                <a:gd name="connsiteX18" fmla="*/ 628686 w 2181261"/>
                <a:gd name="connsiteY18" fmla="*/ 495300 h 600075"/>
                <a:gd name="connsiteX19" fmla="*/ 571536 w 2181261"/>
                <a:gd name="connsiteY19" fmla="*/ 476250 h 600075"/>
                <a:gd name="connsiteX20" fmla="*/ 495336 w 2181261"/>
                <a:gd name="connsiteY20" fmla="*/ 438150 h 600075"/>
                <a:gd name="connsiteX21" fmla="*/ 457236 w 2181261"/>
                <a:gd name="connsiteY21" fmla="*/ 428625 h 600075"/>
                <a:gd name="connsiteX22" fmla="*/ 428661 w 2181261"/>
                <a:gd name="connsiteY22" fmla="*/ 419100 h 600075"/>
                <a:gd name="connsiteX23" fmla="*/ 342936 w 2181261"/>
                <a:gd name="connsiteY23" fmla="*/ 409575 h 600075"/>
                <a:gd name="connsiteX24" fmla="*/ 314361 w 2181261"/>
                <a:gd name="connsiteY24" fmla="*/ 400050 h 600075"/>
                <a:gd name="connsiteX25" fmla="*/ 190536 w 2181261"/>
                <a:gd name="connsiteY25" fmla="*/ 419100 h 600075"/>
                <a:gd name="connsiteX26" fmla="*/ 133386 w 2181261"/>
                <a:gd name="connsiteY26" fmla="*/ 466725 h 600075"/>
                <a:gd name="connsiteX27" fmla="*/ 104811 w 2181261"/>
                <a:gd name="connsiteY27" fmla="*/ 476250 h 600075"/>
                <a:gd name="connsiteX28" fmla="*/ 76236 w 2181261"/>
                <a:gd name="connsiteY28" fmla="*/ 504825 h 600075"/>
                <a:gd name="connsiteX29" fmla="*/ 47661 w 2181261"/>
                <a:gd name="connsiteY29" fmla="*/ 542925 h 600075"/>
                <a:gd name="connsiteX30" fmla="*/ 19086 w 2181261"/>
                <a:gd name="connsiteY30" fmla="*/ 561975 h 600075"/>
                <a:gd name="connsiteX31" fmla="*/ 36 w 2181261"/>
                <a:gd name="connsiteY31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81261" h="600075">
                  <a:moveTo>
                    <a:pt x="2181261" y="0"/>
                  </a:moveTo>
                  <a:cubicBezTo>
                    <a:pt x="2111411" y="3175"/>
                    <a:pt x="2041205" y="1803"/>
                    <a:pt x="1971711" y="9525"/>
                  </a:cubicBezTo>
                  <a:cubicBezTo>
                    <a:pt x="1954718" y="11413"/>
                    <a:pt x="1940095" y="22572"/>
                    <a:pt x="1924086" y="28575"/>
                  </a:cubicBezTo>
                  <a:cubicBezTo>
                    <a:pt x="1914685" y="32100"/>
                    <a:pt x="1905036" y="34925"/>
                    <a:pt x="1895511" y="38100"/>
                  </a:cubicBezTo>
                  <a:cubicBezTo>
                    <a:pt x="1882811" y="47625"/>
                    <a:pt x="1870765" y="58090"/>
                    <a:pt x="1857411" y="66675"/>
                  </a:cubicBezTo>
                  <a:cubicBezTo>
                    <a:pt x="1775000" y="119654"/>
                    <a:pt x="1738689" y="128247"/>
                    <a:pt x="1666911" y="200025"/>
                  </a:cubicBezTo>
                  <a:cubicBezTo>
                    <a:pt x="1654211" y="212725"/>
                    <a:pt x="1642522" y="226524"/>
                    <a:pt x="1628811" y="238125"/>
                  </a:cubicBezTo>
                  <a:cubicBezTo>
                    <a:pt x="1601176" y="261508"/>
                    <a:pt x="1568684" y="279202"/>
                    <a:pt x="1543086" y="304800"/>
                  </a:cubicBezTo>
                  <a:cubicBezTo>
                    <a:pt x="1530386" y="317500"/>
                    <a:pt x="1519354" y="332124"/>
                    <a:pt x="1504986" y="342900"/>
                  </a:cubicBezTo>
                  <a:cubicBezTo>
                    <a:pt x="1447340" y="386135"/>
                    <a:pt x="1400818" y="413021"/>
                    <a:pt x="1343061" y="447675"/>
                  </a:cubicBezTo>
                  <a:cubicBezTo>
                    <a:pt x="1327186" y="457200"/>
                    <a:pt x="1310247" y="465142"/>
                    <a:pt x="1295436" y="476250"/>
                  </a:cubicBezTo>
                  <a:cubicBezTo>
                    <a:pt x="1265467" y="498726"/>
                    <a:pt x="1254102" y="510800"/>
                    <a:pt x="1219236" y="523875"/>
                  </a:cubicBezTo>
                  <a:cubicBezTo>
                    <a:pt x="1206979" y="528472"/>
                    <a:pt x="1193836" y="530225"/>
                    <a:pt x="1181136" y="533400"/>
                  </a:cubicBezTo>
                  <a:cubicBezTo>
                    <a:pt x="1171611" y="539750"/>
                    <a:pt x="1163605" y="549438"/>
                    <a:pt x="1152561" y="552450"/>
                  </a:cubicBezTo>
                  <a:cubicBezTo>
                    <a:pt x="1127865" y="559185"/>
                    <a:pt x="1101661" y="558083"/>
                    <a:pt x="1076361" y="561975"/>
                  </a:cubicBezTo>
                  <a:cubicBezTo>
                    <a:pt x="1060360" y="564437"/>
                    <a:pt x="1044611" y="568325"/>
                    <a:pt x="1028736" y="571500"/>
                  </a:cubicBezTo>
                  <a:cubicBezTo>
                    <a:pt x="943011" y="568325"/>
                    <a:pt x="856992" y="569741"/>
                    <a:pt x="771561" y="561975"/>
                  </a:cubicBezTo>
                  <a:cubicBezTo>
                    <a:pt x="762527" y="561154"/>
                    <a:pt x="678275" y="530258"/>
                    <a:pt x="666786" y="523875"/>
                  </a:cubicBezTo>
                  <a:cubicBezTo>
                    <a:pt x="652909" y="516165"/>
                    <a:pt x="642885" y="502400"/>
                    <a:pt x="628686" y="495300"/>
                  </a:cubicBezTo>
                  <a:cubicBezTo>
                    <a:pt x="610725" y="486320"/>
                    <a:pt x="589993" y="484160"/>
                    <a:pt x="571536" y="476250"/>
                  </a:cubicBezTo>
                  <a:cubicBezTo>
                    <a:pt x="545434" y="465063"/>
                    <a:pt x="522886" y="445038"/>
                    <a:pt x="495336" y="438150"/>
                  </a:cubicBezTo>
                  <a:cubicBezTo>
                    <a:pt x="482636" y="434975"/>
                    <a:pt x="469823" y="432221"/>
                    <a:pt x="457236" y="428625"/>
                  </a:cubicBezTo>
                  <a:cubicBezTo>
                    <a:pt x="447582" y="425867"/>
                    <a:pt x="438565" y="420751"/>
                    <a:pt x="428661" y="419100"/>
                  </a:cubicBezTo>
                  <a:cubicBezTo>
                    <a:pt x="400301" y="414373"/>
                    <a:pt x="371511" y="412750"/>
                    <a:pt x="342936" y="409575"/>
                  </a:cubicBezTo>
                  <a:cubicBezTo>
                    <a:pt x="333411" y="406400"/>
                    <a:pt x="324401" y="400050"/>
                    <a:pt x="314361" y="400050"/>
                  </a:cubicBezTo>
                  <a:cubicBezTo>
                    <a:pt x="292507" y="400050"/>
                    <a:pt x="223144" y="402796"/>
                    <a:pt x="190536" y="419100"/>
                  </a:cubicBezTo>
                  <a:cubicBezTo>
                    <a:pt x="128210" y="450263"/>
                    <a:pt x="196583" y="424594"/>
                    <a:pt x="133386" y="466725"/>
                  </a:cubicBezTo>
                  <a:cubicBezTo>
                    <a:pt x="125032" y="472294"/>
                    <a:pt x="114336" y="473075"/>
                    <a:pt x="104811" y="476250"/>
                  </a:cubicBezTo>
                  <a:cubicBezTo>
                    <a:pt x="95286" y="485775"/>
                    <a:pt x="85002" y="494598"/>
                    <a:pt x="76236" y="504825"/>
                  </a:cubicBezTo>
                  <a:cubicBezTo>
                    <a:pt x="65905" y="516878"/>
                    <a:pt x="58886" y="531700"/>
                    <a:pt x="47661" y="542925"/>
                  </a:cubicBezTo>
                  <a:cubicBezTo>
                    <a:pt x="39566" y="551020"/>
                    <a:pt x="28611" y="555625"/>
                    <a:pt x="19086" y="561975"/>
                  </a:cubicBezTo>
                  <a:cubicBezTo>
                    <a:pt x="-1725" y="593192"/>
                    <a:pt x="36" y="579102"/>
                    <a:pt x="36" y="600075"/>
                  </a:cubicBezTo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24" name="淘宝网chenying0907出品 24"/>
            <p:cNvGrpSpPr/>
            <p:nvPr/>
          </p:nvGrpSpPr>
          <p:grpSpPr>
            <a:xfrm>
              <a:off x="1339508" y="3573863"/>
              <a:ext cx="3704821" cy="2118616"/>
              <a:chOff x="609778" y="3573863"/>
              <a:chExt cx="3704821" cy="2118616"/>
            </a:xfrm>
          </p:grpSpPr>
          <p:sp>
            <p:nvSpPr>
              <p:cNvPr id="25" name="淘宝网chenying0907出品 16"/>
              <p:cNvSpPr/>
              <p:nvPr/>
            </p:nvSpPr>
            <p:spPr>
              <a:xfrm>
                <a:off x="4020457" y="3917962"/>
                <a:ext cx="165100" cy="165100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1"/>
                </a:solidFill>
              </a:ln>
              <a:effectLst>
                <a:outerShdw blurRad="25400" sx="110000" sy="110000" algn="ctr" rotWithShape="0">
                  <a:schemeClr val="accent1">
                    <a:alpha val="9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6" name="淘宝网chenying0907出品 17"/>
              <p:cNvSpPr txBox="1"/>
              <p:nvPr/>
            </p:nvSpPr>
            <p:spPr>
              <a:xfrm>
                <a:off x="861866" y="4206238"/>
                <a:ext cx="3452733" cy="14862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sz="1400" spc="300"/>
                </a:lvl1pPr>
              </a:lstStyle>
              <a:p>
                <a:pPr algn="just">
                  <a:lnSpc>
                    <a:spcPct val="130000"/>
                  </a:lnSpc>
                </a:pPr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一個課程分三個子題進行，讓</a:t>
                </a:r>
                <a:r>
                  <a:rPr lang="en-US" altLang="zh-TW" sz="2400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SDGs</a:t>
                </a:r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能開展。</a:t>
                </a:r>
                <a:r>
                  <a:rPr lang="en-US" altLang="zh-TW" sz="2400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 (</a:t>
                </a:r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如</a:t>
                </a:r>
                <a:r>
                  <a:rPr lang="en-US" altLang="zh-TW" sz="2400" dirty="0">
                    <a:latin typeface="Comic Sans MS" panose="030F0702030302020204" pitchFamily="66" charset="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A1/</a:t>
                </a:r>
                <a:r>
                  <a:rPr lang="en-US" altLang="zh-TW" sz="2400" dirty="0" err="1">
                    <a:latin typeface="Comic Sans MS" panose="030F0702030302020204" pitchFamily="66" charset="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A2</a:t>
                </a:r>
                <a:r>
                  <a:rPr lang="en-US" altLang="zh-TW" sz="2400" dirty="0">
                    <a:latin typeface="Comic Sans MS" panose="030F0702030302020204" pitchFamily="66" charset="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/</a:t>
                </a:r>
                <a:r>
                  <a:rPr lang="en-US" altLang="zh-TW" sz="2400" dirty="0" err="1">
                    <a:latin typeface="Comic Sans MS" panose="030F0702030302020204" pitchFamily="66" charset="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A3</a:t>
                </a:r>
                <a:r>
                  <a:rPr lang="en-US" altLang="zh-TW" sz="2400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)</a:t>
                </a:r>
                <a:endParaRPr lang="zh-CN" altLang="en-US" sz="2400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7" name="淘宝网chenying0907出品 18"/>
              <p:cNvSpPr txBox="1"/>
              <p:nvPr/>
            </p:nvSpPr>
            <p:spPr>
              <a:xfrm>
                <a:off x="609778" y="3573863"/>
                <a:ext cx="3456501" cy="66293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sz="1400" spc="300"/>
                </a:lvl1pPr>
              </a:lstStyle>
              <a:p>
                <a:pPr algn="r"/>
                <a:r>
                  <a:rPr lang="en-US" altLang="zh-TW" sz="2800" b="1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2.</a:t>
                </a:r>
                <a:r>
                  <a:rPr lang="zh-TW" altLang="en-US" sz="2800" b="1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字魂59号-创粗黑" panose="00000500000000000000" pitchFamily="2" charset="-122"/>
                  </a:rPr>
                  <a:t>一部曲分三部</a:t>
                </a:r>
                <a:endParaRPr lang="zh-CN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28" name="1"/>
          <p:cNvGrpSpPr/>
          <p:nvPr/>
        </p:nvGrpSpPr>
        <p:grpSpPr>
          <a:xfrm>
            <a:off x="6820648" y="4679399"/>
            <a:ext cx="5168018" cy="1626279"/>
            <a:chOff x="7752521" y="4221198"/>
            <a:chExt cx="5168018" cy="1626279"/>
          </a:xfrm>
        </p:grpSpPr>
        <p:sp>
          <p:nvSpPr>
            <p:cNvPr id="29" name="淘宝网chenying0907出品 19"/>
            <p:cNvSpPr/>
            <p:nvPr/>
          </p:nvSpPr>
          <p:spPr>
            <a:xfrm>
              <a:off x="7752521" y="4572000"/>
              <a:ext cx="1458192" cy="370114"/>
            </a:xfrm>
            <a:custGeom>
              <a:avLst/>
              <a:gdLst>
                <a:gd name="connsiteX0" fmla="*/ 0 w 2126343"/>
                <a:gd name="connsiteY0" fmla="*/ 0 h 370114"/>
                <a:gd name="connsiteX1" fmla="*/ 87086 w 2126343"/>
                <a:gd name="connsiteY1" fmla="*/ 14514 h 370114"/>
                <a:gd name="connsiteX2" fmla="*/ 123372 w 2126343"/>
                <a:gd name="connsiteY2" fmla="*/ 36286 h 370114"/>
                <a:gd name="connsiteX3" fmla="*/ 210457 w 2126343"/>
                <a:gd name="connsiteY3" fmla="*/ 79829 h 370114"/>
                <a:gd name="connsiteX4" fmla="*/ 254000 w 2126343"/>
                <a:gd name="connsiteY4" fmla="*/ 101600 h 370114"/>
                <a:gd name="connsiteX5" fmla="*/ 297543 w 2126343"/>
                <a:gd name="connsiteY5" fmla="*/ 130629 h 370114"/>
                <a:gd name="connsiteX6" fmla="*/ 333829 w 2126343"/>
                <a:gd name="connsiteY6" fmla="*/ 152400 h 370114"/>
                <a:gd name="connsiteX7" fmla="*/ 370115 w 2126343"/>
                <a:gd name="connsiteY7" fmla="*/ 181429 h 370114"/>
                <a:gd name="connsiteX8" fmla="*/ 420915 w 2126343"/>
                <a:gd name="connsiteY8" fmla="*/ 203200 h 370114"/>
                <a:gd name="connsiteX9" fmla="*/ 464457 w 2126343"/>
                <a:gd name="connsiteY9" fmla="*/ 224971 h 370114"/>
                <a:gd name="connsiteX10" fmla="*/ 573315 w 2126343"/>
                <a:gd name="connsiteY10" fmla="*/ 261257 h 370114"/>
                <a:gd name="connsiteX11" fmla="*/ 660400 w 2126343"/>
                <a:gd name="connsiteY11" fmla="*/ 290286 h 370114"/>
                <a:gd name="connsiteX12" fmla="*/ 696686 w 2126343"/>
                <a:gd name="connsiteY12" fmla="*/ 304800 h 370114"/>
                <a:gd name="connsiteX13" fmla="*/ 798286 w 2126343"/>
                <a:gd name="connsiteY13" fmla="*/ 326571 h 370114"/>
                <a:gd name="connsiteX14" fmla="*/ 914400 w 2126343"/>
                <a:gd name="connsiteY14" fmla="*/ 355600 h 370114"/>
                <a:gd name="connsiteX15" fmla="*/ 1052286 w 2126343"/>
                <a:gd name="connsiteY15" fmla="*/ 370114 h 370114"/>
                <a:gd name="connsiteX16" fmla="*/ 1299029 w 2126343"/>
                <a:gd name="connsiteY16" fmla="*/ 362857 h 370114"/>
                <a:gd name="connsiteX17" fmla="*/ 1320800 w 2126343"/>
                <a:gd name="connsiteY17" fmla="*/ 355600 h 370114"/>
                <a:gd name="connsiteX18" fmla="*/ 1444172 w 2126343"/>
                <a:gd name="connsiteY18" fmla="*/ 333829 h 370114"/>
                <a:gd name="connsiteX19" fmla="*/ 1524000 w 2126343"/>
                <a:gd name="connsiteY19" fmla="*/ 319314 h 370114"/>
                <a:gd name="connsiteX20" fmla="*/ 1632857 w 2126343"/>
                <a:gd name="connsiteY20" fmla="*/ 297543 h 370114"/>
                <a:gd name="connsiteX21" fmla="*/ 1654629 w 2126343"/>
                <a:gd name="connsiteY21" fmla="*/ 283029 h 370114"/>
                <a:gd name="connsiteX22" fmla="*/ 1690915 w 2126343"/>
                <a:gd name="connsiteY22" fmla="*/ 275771 h 370114"/>
                <a:gd name="connsiteX23" fmla="*/ 1719943 w 2126343"/>
                <a:gd name="connsiteY23" fmla="*/ 268514 h 370114"/>
                <a:gd name="connsiteX24" fmla="*/ 1741715 w 2126343"/>
                <a:gd name="connsiteY24" fmla="*/ 261257 h 370114"/>
                <a:gd name="connsiteX25" fmla="*/ 1807029 w 2126343"/>
                <a:gd name="connsiteY25" fmla="*/ 246743 h 370114"/>
                <a:gd name="connsiteX26" fmla="*/ 1843315 w 2126343"/>
                <a:gd name="connsiteY26" fmla="*/ 232229 h 370114"/>
                <a:gd name="connsiteX27" fmla="*/ 1872343 w 2126343"/>
                <a:gd name="connsiteY27" fmla="*/ 224971 h 370114"/>
                <a:gd name="connsiteX28" fmla="*/ 1915886 w 2126343"/>
                <a:gd name="connsiteY28" fmla="*/ 210457 h 370114"/>
                <a:gd name="connsiteX29" fmla="*/ 1937657 w 2126343"/>
                <a:gd name="connsiteY29" fmla="*/ 203200 h 370114"/>
                <a:gd name="connsiteX30" fmla="*/ 1959429 w 2126343"/>
                <a:gd name="connsiteY30" fmla="*/ 195943 h 370114"/>
                <a:gd name="connsiteX31" fmla="*/ 2010229 w 2126343"/>
                <a:gd name="connsiteY31" fmla="*/ 166914 h 370114"/>
                <a:gd name="connsiteX32" fmla="*/ 2053772 w 2126343"/>
                <a:gd name="connsiteY32" fmla="*/ 145143 h 370114"/>
                <a:gd name="connsiteX33" fmla="*/ 2075543 w 2126343"/>
                <a:gd name="connsiteY33" fmla="*/ 130629 h 370114"/>
                <a:gd name="connsiteX34" fmla="*/ 2090057 w 2126343"/>
                <a:gd name="connsiteY34" fmla="*/ 116114 h 370114"/>
                <a:gd name="connsiteX35" fmla="*/ 2126343 w 2126343"/>
                <a:gd name="connsiteY35" fmla="*/ 94343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26343" h="370114">
                  <a:moveTo>
                    <a:pt x="0" y="0"/>
                  </a:moveTo>
                  <a:cubicBezTo>
                    <a:pt x="10881" y="1360"/>
                    <a:pt x="68324" y="6175"/>
                    <a:pt x="87086" y="14514"/>
                  </a:cubicBezTo>
                  <a:cubicBezTo>
                    <a:pt x="99976" y="20243"/>
                    <a:pt x="110906" y="29686"/>
                    <a:pt x="123372" y="36286"/>
                  </a:cubicBezTo>
                  <a:cubicBezTo>
                    <a:pt x="152055" y="51471"/>
                    <a:pt x="181429" y="65315"/>
                    <a:pt x="210457" y="79829"/>
                  </a:cubicBezTo>
                  <a:cubicBezTo>
                    <a:pt x="224971" y="87086"/>
                    <a:pt x="240498" y="92599"/>
                    <a:pt x="254000" y="101600"/>
                  </a:cubicBezTo>
                  <a:cubicBezTo>
                    <a:pt x="268514" y="111276"/>
                    <a:pt x="282826" y="121264"/>
                    <a:pt x="297543" y="130629"/>
                  </a:cubicBezTo>
                  <a:cubicBezTo>
                    <a:pt x="309443" y="138202"/>
                    <a:pt x="322273" y="144311"/>
                    <a:pt x="333829" y="152400"/>
                  </a:cubicBezTo>
                  <a:cubicBezTo>
                    <a:pt x="346519" y="161283"/>
                    <a:pt x="357227" y="172837"/>
                    <a:pt x="370115" y="181429"/>
                  </a:cubicBezTo>
                  <a:cubicBezTo>
                    <a:pt x="388051" y="193386"/>
                    <a:pt x="401562" y="196749"/>
                    <a:pt x="420915" y="203200"/>
                  </a:cubicBezTo>
                  <a:cubicBezTo>
                    <a:pt x="455280" y="226110"/>
                    <a:pt x="428949" y="211314"/>
                    <a:pt x="464457" y="224971"/>
                  </a:cubicBezTo>
                  <a:cubicBezTo>
                    <a:pt x="555484" y="259981"/>
                    <a:pt x="508166" y="248228"/>
                    <a:pt x="573315" y="261257"/>
                  </a:cubicBezTo>
                  <a:cubicBezTo>
                    <a:pt x="660660" y="304931"/>
                    <a:pt x="573065" y="266468"/>
                    <a:pt x="660400" y="290286"/>
                  </a:cubicBezTo>
                  <a:cubicBezTo>
                    <a:pt x="672968" y="293714"/>
                    <a:pt x="684235" y="300969"/>
                    <a:pt x="696686" y="304800"/>
                  </a:cubicBezTo>
                  <a:cubicBezTo>
                    <a:pt x="781726" y="330966"/>
                    <a:pt x="725693" y="310072"/>
                    <a:pt x="798286" y="326571"/>
                  </a:cubicBezTo>
                  <a:cubicBezTo>
                    <a:pt x="837190" y="335413"/>
                    <a:pt x="874905" y="349958"/>
                    <a:pt x="914400" y="355600"/>
                  </a:cubicBezTo>
                  <a:cubicBezTo>
                    <a:pt x="994037" y="366976"/>
                    <a:pt x="948154" y="361437"/>
                    <a:pt x="1052286" y="370114"/>
                  </a:cubicBezTo>
                  <a:cubicBezTo>
                    <a:pt x="1134534" y="367695"/>
                    <a:pt x="1216866" y="367298"/>
                    <a:pt x="1299029" y="362857"/>
                  </a:cubicBezTo>
                  <a:cubicBezTo>
                    <a:pt x="1306667" y="362444"/>
                    <a:pt x="1313299" y="357100"/>
                    <a:pt x="1320800" y="355600"/>
                  </a:cubicBezTo>
                  <a:cubicBezTo>
                    <a:pt x="1361748" y="347410"/>
                    <a:pt x="1403063" y="341170"/>
                    <a:pt x="1444172" y="333829"/>
                  </a:cubicBezTo>
                  <a:cubicBezTo>
                    <a:pt x="1470796" y="329075"/>
                    <a:pt x="1497598" y="325181"/>
                    <a:pt x="1524000" y="319314"/>
                  </a:cubicBezTo>
                  <a:cubicBezTo>
                    <a:pt x="1603679" y="301608"/>
                    <a:pt x="1567316" y="308467"/>
                    <a:pt x="1632857" y="297543"/>
                  </a:cubicBezTo>
                  <a:cubicBezTo>
                    <a:pt x="1640114" y="292705"/>
                    <a:pt x="1646462" y="286092"/>
                    <a:pt x="1654629" y="283029"/>
                  </a:cubicBezTo>
                  <a:cubicBezTo>
                    <a:pt x="1666179" y="278698"/>
                    <a:pt x="1678874" y="278447"/>
                    <a:pt x="1690915" y="275771"/>
                  </a:cubicBezTo>
                  <a:cubicBezTo>
                    <a:pt x="1700651" y="273607"/>
                    <a:pt x="1710353" y="271254"/>
                    <a:pt x="1719943" y="268514"/>
                  </a:cubicBezTo>
                  <a:cubicBezTo>
                    <a:pt x="1727299" y="266412"/>
                    <a:pt x="1734294" y="263112"/>
                    <a:pt x="1741715" y="261257"/>
                  </a:cubicBezTo>
                  <a:cubicBezTo>
                    <a:pt x="1764720" y="255506"/>
                    <a:pt x="1784681" y="254192"/>
                    <a:pt x="1807029" y="246743"/>
                  </a:cubicBezTo>
                  <a:cubicBezTo>
                    <a:pt x="1819388" y="242624"/>
                    <a:pt x="1830957" y="236349"/>
                    <a:pt x="1843315" y="232229"/>
                  </a:cubicBezTo>
                  <a:cubicBezTo>
                    <a:pt x="1852777" y="229075"/>
                    <a:pt x="1862790" y="227837"/>
                    <a:pt x="1872343" y="224971"/>
                  </a:cubicBezTo>
                  <a:cubicBezTo>
                    <a:pt x="1886997" y="220575"/>
                    <a:pt x="1901372" y="215295"/>
                    <a:pt x="1915886" y="210457"/>
                  </a:cubicBezTo>
                  <a:lnTo>
                    <a:pt x="1937657" y="203200"/>
                  </a:lnTo>
                  <a:lnTo>
                    <a:pt x="1959429" y="195943"/>
                  </a:lnTo>
                  <a:cubicBezTo>
                    <a:pt x="2012470" y="160582"/>
                    <a:pt x="1945777" y="203744"/>
                    <a:pt x="2010229" y="166914"/>
                  </a:cubicBezTo>
                  <a:cubicBezTo>
                    <a:pt x="2049617" y="144406"/>
                    <a:pt x="2013856" y="158448"/>
                    <a:pt x="2053772" y="145143"/>
                  </a:cubicBezTo>
                  <a:cubicBezTo>
                    <a:pt x="2061029" y="140305"/>
                    <a:pt x="2068732" y="136078"/>
                    <a:pt x="2075543" y="130629"/>
                  </a:cubicBezTo>
                  <a:cubicBezTo>
                    <a:pt x="2080886" y="126355"/>
                    <a:pt x="2084190" y="119634"/>
                    <a:pt x="2090057" y="116114"/>
                  </a:cubicBezTo>
                  <a:cubicBezTo>
                    <a:pt x="2137164" y="87849"/>
                    <a:pt x="2089566" y="131120"/>
                    <a:pt x="2126343" y="94343"/>
                  </a:cubicBezTo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0" name="淘宝网chenying0907出品 20"/>
            <p:cNvSpPr/>
            <p:nvPr/>
          </p:nvSpPr>
          <p:spPr>
            <a:xfrm>
              <a:off x="9210712" y="4587234"/>
              <a:ext cx="165100" cy="165100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9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淘宝网chenying0907出品 21"/>
            <p:cNvSpPr txBox="1"/>
            <p:nvPr/>
          </p:nvSpPr>
          <p:spPr>
            <a:xfrm>
              <a:off x="9459033" y="4841368"/>
              <a:ext cx="3461506" cy="100610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pPr>
                <a:lnSpc>
                  <a:spcPct val="130000"/>
                </a:lnSpc>
              </a:pP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字魂59号-创粗黑" panose="00000500000000000000" pitchFamily="2" charset="-122"/>
                </a:rPr>
                <a:t>老師根據班級狀況自行挑選數個子題進行。</a:t>
              </a:r>
              <a:endParaRPr lang="zh-CN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2" name="淘宝网chenying0907出品 22"/>
            <p:cNvSpPr txBox="1"/>
            <p:nvPr/>
          </p:nvSpPr>
          <p:spPr>
            <a:xfrm>
              <a:off x="9424471" y="4221198"/>
              <a:ext cx="3268903" cy="66293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r>
                <a:rPr lang="en-US" altLang="zh-TW" sz="28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字魂59号-创粗黑" panose="00000500000000000000" pitchFamily="2" charset="-122"/>
                </a:rPr>
                <a:t>4.</a:t>
              </a:r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字魂59号-创粗黑" panose="00000500000000000000" pitchFamily="2" charset="-122"/>
                </a:rPr>
                <a:t>任一曲由君選</a:t>
              </a:r>
              <a:endParaRPr lang="zh-CN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318771" y="2997762"/>
            <a:ext cx="5524208" cy="22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>
            <a:extLst>
              <a:ext uri="{FF2B5EF4-FFF2-40B4-BE49-F238E27FC236}">
                <a16:creationId xmlns:a16="http://schemas.microsoft.com/office/drawing/2014/main" id="{F56FB733-04F1-4EC7-AC30-312250288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565"/>
            <a:ext cx="5596669" cy="5380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069" y="-29867"/>
            <a:ext cx="4004931" cy="400493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0F3DEF5-F7EA-4259-A8A2-2F7171FDA6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2" b="6792"/>
          <a:stretch/>
        </p:blipFill>
        <p:spPr>
          <a:xfrm rot="16200000">
            <a:off x="5401714" y="97581"/>
            <a:ext cx="6887867" cy="6692706"/>
          </a:xfrm>
          <a:prstGeom prst="rect">
            <a:avLst/>
          </a:prstGeom>
        </p:spPr>
      </p:pic>
      <p:sp>
        <p:nvSpPr>
          <p:cNvPr id="10" name="AutoShape 2" descr="17個改變世界的方法：圖解聯合國永續發展目標SDGS">
            <a:extLst>
              <a:ext uri="{FF2B5EF4-FFF2-40B4-BE49-F238E27FC236}">
                <a16:creationId xmlns:a16="http://schemas.microsoft.com/office/drawing/2014/main" id="{C3210461-5385-4B70-840A-2C193C59D5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1D57E11-2FC2-4E6F-9E42-F555DE0DE437}"/>
              </a:ext>
            </a:extLst>
          </p:cNvPr>
          <p:cNvSpPr/>
          <p:nvPr/>
        </p:nvSpPr>
        <p:spPr>
          <a:xfrm>
            <a:off x="97376" y="200174"/>
            <a:ext cx="54992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SDGs </a:t>
            </a:r>
            <a:r>
              <a:rPr lang="zh-TW" altLang="zh-TW" sz="3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目標</a:t>
            </a:r>
            <a:r>
              <a:rPr lang="en-US" altLang="zh-TW" sz="3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3</a:t>
            </a:r>
            <a:r>
              <a:rPr lang="zh-TW" altLang="zh-TW" sz="3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｜確保及促進各年齡層健康生活與福祉</a:t>
            </a:r>
            <a:endParaRPr lang="zh-TW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AB0135B-8FBE-4E94-95FD-B7333368BF74}"/>
              </a:ext>
            </a:extLst>
          </p:cNvPr>
          <p:cNvSpPr/>
          <p:nvPr/>
        </p:nvSpPr>
        <p:spPr bwMode="auto">
          <a:xfrm>
            <a:off x="7696200" y="200174"/>
            <a:ext cx="3764280" cy="59230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/>
        </p:spPr>
        <p:txBody>
          <a:bodyPr rtlCol="0" anchor="ctr"/>
          <a:lstStyle/>
          <a:p>
            <a:pPr algn="ctr"/>
            <a:endParaRPr lang="zh-TW" altLang="en-US" sz="2399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3" name="箭號: 向下 2">
            <a:extLst>
              <a:ext uri="{FF2B5EF4-FFF2-40B4-BE49-F238E27FC236}">
                <a16:creationId xmlns:a16="http://schemas.microsoft.com/office/drawing/2014/main" id="{8D8C264A-2EE4-4250-96B5-A718DBC7C6DB}"/>
              </a:ext>
            </a:extLst>
          </p:cNvPr>
          <p:cNvSpPr/>
          <p:nvPr/>
        </p:nvSpPr>
        <p:spPr bwMode="auto">
          <a:xfrm>
            <a:off x="7755566" y="944880"/>
            <a:ext cx="899160" cy="2484120"/>
          </a:xfrm>
          <a:prstGeom prst="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  <a:extLst/>
        </p:spPr>
        <p:txBody>
          <a:bodyPr rtlCol="0" anchor="ctr"/>
          <a:lstStyle/>
          <a:p>
            <a:pPr algn="ctr"/>
            <a:endParaRPr lang="zh-TW" altLang="en-US" sz="2399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58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库_矩形 11"/>
          <p:cNvSpPr/>
          <p:nvPr>
            <p:custDataLst>
              <p:tags r:id="rId1"/>
            </p:custDataLst>
          </p:nvPr>
        </p:nvSpPr>
        <p:spPr>
          <a:xfrm>
            <a:off x="676471" y="428451"/>
            <a:ext cx="3459693" cy="5865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 prstMaterial="plastic">
            <a:bevelB prst="relaxedInset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" y="1"/>
            <a:ext cx="2406316" cy="240631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AB2F8CCD-1132-4335-9E8A-1664DE9DC778}"/>
              </a:ext>
            </a:extLst>
          </p:cNvPr>
          <p:cNvSpPr txBox="1"/>
          <p:nvPr/>
        </p:nvSpPr>
        <p:spPr>
          <a:xfrm>
            <a:off x="1561834" y="1203159"/>
            <a:ext cx="1538883" cy="48310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880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感謝聆聽</a:t>
            </a:r>
          </a:p>
        </p:txBody>
      </p:sp>
    </p:spTree>
    <p:extLst>
      <p:ext uri="{BB962C8B-B14F-4D97-AF65-F5344CB8AC3E}">
        <p14:creationId xmlns:p14="http://schemas.microsoft.com/office/powerpoint/2010/main" val="284441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7096" y="457200"/>
            <a:ext cx="11357811" cy="594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4409561"/>
            <a:ext cx="2289047" cy="22890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069" y="-29867"/>
            <a:ext cx="4004931" cy="4004930"/>
          </a:xfrm>
          <a:prstGeom prst="rect">
            <a:avLst/>
          </a:prstGeom>
        </p:spPr>
      </p:pic>
      <p:sp>
        <p:nvSpPr>
          <p:cNvPr id="22" name="2"/>
          <p:cNvSpPr/>
          <p:nvPr/>
        </p:nvSpPr>
        <p:spPr>
          <a:xfrm>
            <a:off x="2418206" y="1735169"/>
            <a:ext cx="8983219" cy="4479787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EC93F5B-0FC0-4573-81B6-8CA1C9F55B61}"/>
              </a:ext>
            </a:extLst>
          </p:cNvPr>
          <p:cNvSpPr/>
          <p:nvPr/>
        </p:nvSpPr>
        <p:spPr>
          <a:xfrm>
            <a:off x="546256" y="487914"/>
            <a:ext cx="9212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SDGs </a:t>
            </a:r>
            <a:r>
              <a:rPr lang="zh-TW" altLang="zh-TW" sz="3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目標</a:t>
            </a:r>
            <a:r>
              <a:rPr lang="en-US" altLang="zh-TW" sz="3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3</a:t>
            </a:r>
            <a:r>
              <a:rPr lang="zh-TW" altLang="zh-TW" sz="3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｜確保及促進各年齡層健康生活與福祉</a:t>
            </a:r>
            <a:endParaRPr lang="zh-TW" altLang="zh-TW" sz="3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86C460B-3F95-48B8-8568-9EBE256F359F}"/>
              </a:ext>
            </a:extLst>
          </p:cNvPr>
          <p:cNvSpPr/>
          <p:nvPr/>
        </p:nvSpPr>
        <p:spPr>
          <a:xfrm>
            <a:off x="546256" y="1112667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一、具體行動：讓自己生活得更健康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1FF0C61-F0B8-40CB-BC5B-C49375B2BBB4}"/>
              </a:ext>
            </a:extLst>
          </p:cNvPr>
          <p:cNvSpPr/>
          <p:nvPr/>
        </p:nvSpPr>
        <p:spPr>
          <a:xfrm>
            <a:off x="2547367" y="1972598"/>
            <a:ext cx="8983218" cy="388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zh-TW" altLang="zh-TW" sz="3600" b="1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二、生活實踐</a:t>
            </a:r>
          </a:p>
          <a:p>
            <a:pPr marL="342900" lvl="0" indent="-342900">
              <a:lnSpc>
                <a:spcPts val="5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36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根據需要來接種疫苗</a:t>
            </a:r>
            <a:r>
              <a:rPr lang="en-US" altLang="zh-TW" sz="36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b="1" u="sng" kern="100" dirty="0">
                <a:solidFill>
                  <a:srgbClr val="FF0000"/>
                </a:solidFill>
                <a:highlight>
                  <a:srgbClr val="00FFFF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飲用或食用中藥</a:t>
            </a:r>
            <a:r>
              <a:rPr lang="zh-TW" altLang="en-US" sz="3600" b="1" u="sng" kern="100" dirty="0">
                <a:solidFill>
                  <a:srgbClr val="FF0000"/>
                </a:solidFill>
                <a:highlight>
                  <a:srgbClr val="00FFFF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草</a:t>
            </a:r>
            <a:r>
              <a:rPr lang="en-US" altLang="zh-TW" sz="36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6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，可以預防許多種疾病。</a:t>
            </a:r>
            <a:endParaRPr lang="zh-TW" altLang="zh-TW" sz="36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5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3600" b="1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找到你喜歡的運動或是活動，培養成規律、持續的運動習慣。</a:t>
            </a:r>
            <a:endParaRPr lang="zh-TW" altLang="zh-TW" sz="3600" kern="1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5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3600" b="1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食用新鮮、健康和營養的食物</a:t>
            </a:r>
            <a:r>
              <a:rPr lang="en-US" altLang="zh-TW" sz="3600" b="1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b="1" u="sng" kern="100" dirty="0">
                <a:solidFill>
                  <a:srgbClr val="002060"/>
                </a:solidFill>
                <a:highlight>
                  <a:srgbClr val="00FFFF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中藥</a:t>
            </a:r>
            <a:r>
              <a:rPr lang="zh-TW" altLang="en-US" sz="3600" b="1" u="sng" kern="100" dirty="0">
                <a:solidFill>
                  <a:srgbClr val="002060"/>
                </a:solidFill>
                <a:highlight>
                  <a:srgbClr val="00FFFF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草</a:t>
            </a:r>
            <a:r>
              <a:rPr lang="en-US" altLang="zh-TW" sz="3600" b="1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600" b="1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kern="1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>
            <a:extLst>
              <a:ext uri="{FF2B5EF4-FFF2-40B4-BE49-F238E27FC236}">
                <a16:creationId xmlns:a16="http://schemas.microsoft.com/office/drawing/2014/main" id="{57595DDD-27D0-4F29-83E6-894E6A7C6C35}"/>
              </a:ext>
            </a:extLst>
          </p:cNvPr>
          <p:cNvGrpSpPr/>
          <p:nvPr/>
        </p:nvGrpSpPr>
        <p:grpSpPr>
          <a:xfrm>
            <a:off x="-14288" y="3194565"/>
            <a:ext cx="12192000" cy="3757613"/>
            <a:chOff x="28790" y="3823729"/>
            <a:chExt cx="12192000" cy="3757613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E7E526E1-55E5-4C44-A73B-1D8E2EBFC72D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3" b="36433"/>
            <a:stretch/>
          </p:blipFill>
          <p:spPr>
            <a:xfrm>
              <a:off x="28790" y="3823729"/>
              <a:ext cx="12192000" cy="3757613"/>
            </a:xfrm>
            <a:prstGeom prst="rect">
              <a:avLst/>
            </a:prstGeom>
          </p:spPr>
        </p:pic>
        <p:sp>
          <p:nvSpPr>
            <p:cNvPr id="3" name="橢圓 2">
              <a:extLst>
                <a:ext uri="{FF2B5EF4-FFF2-40B4-BE49-F238E27FC236}">
                  <a16:creationId xmlns:a16="http://schemas.microsoft.com/office/drawing/2014/main" id="{D22EB163-D713-417E-8331-F275CFE1CF83}"/>
                </a:ext>
              </a:extLst>
            </p:cNvPr>
            <p:cNvSpPr/>
            <p:nvPr/>
          </p:nvSpPr>
          <p:spPr>
            <a:xfrm>
              <a:off x="1809964" y="5202472"/>
              <a:ext cx="1023938" cy="60007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0F923923-F797-4BEF-AA33-58C941B52749}"/>
                </a:ext>
              </a:extLst>
            </p:cNvPr>
            <p:cNvSpPr/>
            <p:nvPr/>
          </p:nvSpPr>
          <p:spPr>
            <a:xfrm>
              <a:off x="8044077" y="5442980"/>
              <a:ext cx="1371600" cy="60007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2F083B75-402A-4234-AEEE-3653B8215A8E}"/>
              </a:ext>
            </a:extLst>
          </p:cNvPr>
          <p:cNvGrpSpPr/>
          <p:nvPr/>
        </p:nvGrpSpPr>
        <p:grpSpPr>
          <a:xfrm>
            <a:off x="8015287" y="28576"/>
            <a:ext cx="4100514" cy="4135485"/>
            <a:chOff x="8015287" y="28576"/>
            <a:chExt cx="4100514" cy="413548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5FAD478-D1A5-40E1-97E5-F9AAB60D90B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287" y="28576"/>
              <a:ext cx="4100514" cy="240982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DE14D58-7197-4B35-9B55-A593D7C890BA}"/>
                </a:ext>
              </a:extLst>
            </p:cNvPr>
            <p:cNvSpPr/>
            <p:nvPr/>
          </p:nvSpPr>
          <p:spPr>
            <a:xfrm>
              <a:off x="8015287" y="2225069"/>
              <a:ext cx="4100514" cy="19389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看</a:t>
              </a:r>
              <a:r>
                <a:rPr lang="en-US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24</a:t>
              </a:r>
              <a:r>
                <a:rPr lang="zh-TW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孝故事學養生（在一樓時光走廊參觀區）</a:t>
              </a:r>
              <a:endPara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 2" panose="05020102010507070707" pitchFamily="18" charset="2"/>
                </a:rPr>
                <a:t></a:t>
              </a:r>
              <a:r>
                <a:rPr lang="en-US" altLang="zh-TW" sz="2400" dirty="0" err="1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SDGs3</a:t>
              </a:r>
              <a:r>
                <a:rPr lang="zh-TW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生活實踐：</a:t>
              </a:r>
              <a:r>
                <a:rPr lang="en-US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3.</a:t>
              </a:r>
              <a:r>
                <a:rPr lang="zh-TW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食用新鮮、健康和營養的食物</a:t>
              </a:r>
              <a:r>
                <a:rPr lang="en-US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中藥</a:t>
              </a:r>
              <a:r>
                <a:rPr lang="zh-TW" altLang="en-US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草</a:t>
              </a:r>
              <a:r>
                <a:rPr lang="en-US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7FBDA588-3049-4449-87B1-7D290F7F7084}"/>
              </a:ext>
            </a:extLst>
          </p:cNvPr>
          <p:cNvGrpSpPr/>
          <p:nvPr/>
        </p:nvGrpSpPr>
        <p:grpSpPr>
          <a:xfrm>
            <a:off x="3879056" y="28576"/>
            <a:ext cx="4100514" cy="4179490"/>
            <a:chOff x="3879056" y="28576"/>
            <a:chExt cx="4100514" cy="417949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9D3FD77-D6BA-48AE-B56C-F9154AF57193}"/>
                </a:ext>
              </a:extLst>
            </p:cNvPr>
            <p:cNvSpPr/>
            <p:nvPr/>
          </p:nvSpPr>
          <p:spPr>
            <a:xfrm>
              <a:off x="3879056" y="2269074"/>
              <a:ext cx="4100514" cy="1938992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lang="zh-TW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中醫養生保健方法（在一樓時光走廊參觀區）</a:t>
              </a:r>
              <a:endPara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 2" panose="05020102010507070707" pitchFamily="18" charset="2"/>
                </a:rPr>
                <a:t></a:t>
              </a:r>
              <a:r>
                <a:rPr lang="en-US" altLang="zh-TW" sz="2400" dirty="0" err="1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SDGs3</a:t>
              </a:r>
              <a:r>
                <a:rPr lang="zh-TW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生活實踐：</a:t>
              </a:r>
              <a:r>
                <a:rPr lang="en-US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lang="zh-TW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找到你喜歡的運動或是活動，培養成規律、持續的運動習慣。</a:t>
              </a:r>
              <a:endPara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AC139CA5-B889-49D6-A521-43AD272E87A6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1" y="28576"/>
              <a:ext cx="4033837" cy="219649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209B07F5-9683-4D32-95A1-F149E6AB06CC}"/>
              </a:ext>
            </a:extLst>
          </p:cNvPr>
          <p:cNvGrpSpPr/>
          <p:nvPr/>
        </p:nvGrpSpPr>
        <p:grpSpPr>
          <a:xfrm>
            <a:off x="14288" y="17151"/>
            <a:ext cx="3829051" cy="4544826"/>
            <a:chOff x="14288" y="17151"/>
            <a:chExt cx="3829051" cy="4544826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04DF616E-7CF0-4202-9C58-446CCE11A3FE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9" y="17151"/>
              <a:ext cx="3795713" cy="2207918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043E132-3BE3-4E26-90C6-0F1F1CD7BA22}"/>
                </a:ext>
              </a:extLst>
            </p:cNvPr>
            <p:cNvSpPr/>
            <p:nvPr/>
          </p:nvSpPr>
          <p:spPr>
            <a:xfrm>
              <a:off x="14288" y="2253653"/>
              <a:ext cx="3829051" cy="23083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3.</a:t>
              </a:r>
              <a:r>
                <a:rPr lang="zh-TW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二十四節氣養生（在三樓中藥博物館）</a:t>
              </a:r>
              <a:endPara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 2" panose="05020102010507070707" pitchFamily="18" charset="2"/>
                </a:rPr>
                <a:t></a:t>
              </a:r>
              <a:r>
                <a:rPr lang="en-US" altLang="zh-TW" sz="2400" dirty="0" err="1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SDGs3</a:t>
              </a:r>
              <a:r>
                <a:rPr lang="zh-TW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生活實踐：</a:t>
              </a:r>
              <a:r>
                <a:rPr lang="en-US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lang="zh-TW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根據需要來接種疫苗</a:t>
              </a:r>
              <a:r>
                <a:rPr lang="en-US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飲用或食用中藥</a:t>
              </a:r>
              <a:r>
                <a:rPr lang="zh-TW" altLang="en-US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草</a:t>
              </a:r>
              <a:r>
                <a:rPr lang="en-US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zh-TW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，可以預防許多種疾病。</a:t>
              </a:r>
              <a:endPara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1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7096" y="457200"/>
            <a:ext cx="11357811" cy="594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" y="-1"/>
            <a:ext cx="1407696" cy="14076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987" y="3086986"/>
            <a:ext cx="3771015" cy="377101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D1B4F45-07C8-40E4-A2FF-DA9A3276EE01}"/>
              </a:ext>
            </a:extLst>
          </p:cNvPr>
          <p:cNvSpPr/>
          <p:nvPr/>
        </p:nvSpPr>
        <p:spPr bwMode="auto">
          <a:xfrm>
            <a:off x="2014215" y="1314801"/>
            <a:ext cx="2088232" cy="4140460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92CC25-C07B-492A-8EAE-025EFEAB9C0B}"/>
              </a:ext>
            </a:extLst>
          </p:cNvPr>
          <p:cNvSpPr/>
          <p:nvPr/>
        </p:nvSpPr>
        <p:spPr>
          <a:xfrm>
            <a:off x="3278303" y="2358917"/>
            <a:ext cx="1672295" cy="1044116"/>
          </a:xfrm>
          <a:prstGeom prst="rect">
            <a:avLst/>
          </a:prstGeom>
          <a:solidFill>
            <a:srgbClr val="D5EEFC"/>
          </a:solidFill>
        </p:spPr>
        <p:txBody>
          <a:bodyPr wrap="square">
            <a:noAutofit/>
          </a:bodyPr>
          <a:lstStyle/>
          <a:p>
            <a:pPr algn="ctr"/>
            <a:r>
              <a:rPr lang="zh-TW" altLang="en-US" sz="2600" b="1" spc="3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課程進行三部曲</a:t>
            </a:r>
            <a:endParaRPr lang="zh-CN" altLang="en-US" sz="2600" b="1" spc="3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0AC3E60-5ECD-41B9-9873-DAFD31DDF8D4}"/>
              </a:ext>
            </a:extLst>
          </p:cNvPr>
          <p:cNvSpPr/>
          <p:nvPr/>
        </p:nvSpPr>
        <p:spPr>
          <a:xfrm>
            <a:off x="1166067" y="1674841"/>
            <a:ext cx="2088232" cy="400110"/>
          </a:xfrm>
          <a:prstGeom prst="rect">
            <a:avLst/>
          </a:prstGeom>
          <a:solidFill>
            <a:srgbClr val="FF96A9"/>
          </a:solidFill>
        </p:spPr>
        <p:txBody>
          <a:bodyPr wrap="none">
            <a:normAutofit/>
          </a:bodyPr>
          <a:lstStyle/>
          <a:p>
            <a:r>
              <a:rPr lang="zh-TW" altLang="en-US" sz="2000" spc="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教學活動設計</a:t>
            </a:r>
            <a:endParaRPr lang="en-US" altLang="zh-CN" sz="2000" spc="6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6F090F5-911C-4174-AE99-E5C9B8905A80}"/>
              </a:ext>
            </a:extLst>
          </p:cNvPr>
          <p:cNvSpPr/>
          <p:nvPr/>
        </p:nvSpPr>
        <p:spPr bwMode="auto">
          <a:xfrm>
            <a:off x="3760410" y="3331025"/>
            <a:ext cx="684076" cy="72008"/>
          </a:xfrm>
          <a:prstGeom prst="rect">
            <a:avLst/>
          </a:prstGeom>
          <a:solidFill>
            <a:schemeClr val="tx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793E78D4-CD44-43F9-BD9E-A885CA6F279C}"/>
              </a:ext>
            </a:extLst>
          </p:cNvPr>
          <p:cNvGrpSpPr/>
          <p:nvPr/>
        </p:nvGrpSpPr>
        <p:grpSpPr>
          <a:xfrm>
            <a:off x="4950595" y="1314801"/>
            <a:ext cx="5404613" cy="746895"/>
            <a:chOff x="1598315" y="1418185"/>
            <a:chExt cx="5404612" cy="746895"/>
          </a:xfrm>
        </p:grpSpPr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9ECDCDDF-1F88-479E-94BC-95FA626A2CE4}"/>
                </a:ext>
              </a:extLst>
            </p:cNvPr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r>
                <a:rPr lang="en-US" altLang="zh-CN" sz="80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01</a:t>
              </a:r>
            </a:p>
          </p:txBody>
        </p:sp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E3EA00F3-0ABF-436A-8C04-5A53081E4CED}"/>
                </a:ext>
              </a:extLst>
            </p:cNvPr>
            <p:cNvGrpSpPr/>
            <p:nvPr/>
          </p:nvGrpSpPr>
          <p:grpSpPr>
            <a:xfrm>
              <a:off x="2446990" y="1602978"/>
              <a:ext cx="4555937" cy="562102"/>
              <a:chOff x="4324457" y="778123"/>
              <a:chExt cx="4555937" cy="562102"/>
            </a:xfrm>
          </p:grpSpPr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B13FCBA9-0337-4312-9A63-C587B100167E}"/>
                  </a:ext>
                </a:extLst>
              </p:cNvPr>
              <p:cNvSpPr txBox="1"/>
              <p:nvPr/>
            </p:nvSpPr>
            <p:spPr>
              <a:xfrm>
                <a:off x="4324457" y="778123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TW" altLang="en-US" sz="40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情境式暖身課程</a:t>
                </a:r>
                <a:endParaRPr lang="zh-CN" altLang="en-US" sz="40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824046AB-D79F-45C2-A409-6100B18483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7820" y="1019857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TW" altLang="en-US" sz="24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以「問題解決」教學策略進行</a:t>
                </a:r>
                <a:endParaRPr lang="zh-CN" altLang="en-US" sz="24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8CE17AB8-2AC3-4A65-B921-FC4787D06194}"/>
              </a:ext>
            </a:extLst>
          </p:cNvPr>
          <p:cNvGrpSpPr/>
          <p:nvPr/>
        </p:nvGrpSpPr>
        <p:grpSpPr>
          <a:xfrm>
            <a:off x="5606544" y="3085930"/>
            <a:ext cx="5544631" cy="780394"/>
            <a:chOff x="1598315" y="2786337"/>
            <a:chExt cx="5544630" cy="780394"/>
          </a:xfrm>
        </p:grpSpPr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17AE23AD-0E23-4C1C-A538-CDA3C1FFD556}"/>
                </a:ext>
              </a:extLst>
            </p:cNvPr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r>
                <a:rPr lang="en-US" altLang="zh-CN" sz="80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02</a:t>
              </a:r>
            </a:p>
          </p:txBody>
        </p:sp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id="{4C6C98CD-9164-40BC-A078-0D18A3AC73D3}"/>
                </a:ext>
              </a:extLst>
            </p:cNvPr>
            <p:cNvGrpSpPr/>
            <p:nvPr/>
          </p:nvGrpSpPr>
          <p:grpSpPr>
            <a:xfrm>
              <a:off x="2600549" y="2920819"/>
              <a:ext cx="4542396" cy="645912"/>
              <a:chOff x="4478016" y="727812"/>
              <a:chExt cx="4542396" cy="645912"/>
            </a:xfrm>
          </p:grpSpPr>
          <p:sp>
            <p:nvSpPr>
              <p:cNvPr id="17" name="TextBox 13">
                <a:extLst>
                  <a:ext uri="{FF2B5EF4-FFF2-40B4-BE49-F238E27FC236}">
                    <a16:creationId xmlns:a16="http://schemas.microsoft.com/office/drawing/2014/main" id="{B76254CD-BA1E-4892-B6F2-E8CEBD12B056}"/>
                  </a:ext>
                </a:extLst>
              </p:cNvPr>
              <p:cNvSpPr txBox="1"/>
              <p:nvPr/>
            </p:nvSpPr>
            <p:spPr>
              <a:xfrm>
                <a:off x="4478016" y="727812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r>
                  <a:rPr lang="zh-TW" altLang="en-US" sz="4000" dirty="0">
                    <a:solidFill>
                      <a:schemeClr val="tx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sym typeface="字魂59号-创粗黑" panose="00000500000000000000" pitchFamily="2" charset="-122"/>
                  </a:rPr>
                  <a:t>採訪式參訪課程</a:t>
                </a:r>
                <a:endParaRPr lang="zh-CN" altLang="en-US" sz="4000" dirty="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8" name="TextBox 14">
                <a:extLst>
                  <a:ext uri="{FF2B5EF4-FFF2-40B4-BE49-F238E27FC236}">
                    <a16:creationId xmlns:a16="http://schemas.microsoft.com/office/drawing/2014/main" id="{2EA22D11-A6D1-4E9C-B737-0E3D3A3769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7838" y="1053356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TW" altLang="en-US" sz="20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以「訪問記錄」教學策略進行</a:t>
                </a:r>
                <a:endParaRPr lang="zh-CN" altLang="en-US" sz="20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9" name="Group 15">
            <a:extLst>
              <a:ext uri="{FF2B5EF4-FFF2-40B4-BE49-F238E27FC236}">
                <a16:creationId xmlns:a16="http://schemas.microsoft.com/office/drawing/2014/main" id="{B8D2BE1E-4DB6-4F04-9A63-9B946B8C9701}"/>
              </a:ext>
            </a:extLst>
          </p:cNvPr>
          <p:cNvGrpSpPr/>
          <p:nvPr/>
        </p:nvGrpSpPr>
        <p:grpSpPr>
          <a:xfrm>
            <a:off x="4366932" y="4858046"/>
            <a:ext cx="7047828" cy="723301"/>
            <a:chOff x="1598315" y="4154489"/>
            <a:chExt cx="7047827" cy="723301"/>
          </a:xfrm>
        </p:grpSpPr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132B4F1E-A5CE-46C5-B92C-968DE6D947B9}"/>
                </a:ext>
              </a:extLst>
            </p:cNvPr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r>
                <a:rPr lang="en-US" altLang="zh-CN" sz="80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03</a:t>
              </a:r>
            </a:p>
          </p:txBody>
        </p:sp>
        <p:grpSp>
          <p:nvGrpSpPr>
            <p:cNvPr id="21" name="Group 17">
              <a:extLst>
                <a:ext uri="{FF2B5EF4-FFF2-40B4-BE49-F238E27FC236}">
                  <a16:creationId xmlns:a16="http://schemas.microsoft.com/office/drawing/2014/main" id="{714E81D5-B65F-458A-98DD-C7A77F1934D6}"/>
                </a:ext>
              </a:extLst>
            </p:cNvPr>
            <p:cNvGrpSpPr/>
            <p:nvPr/>
          </p:nvGrpSpPr>
          <p:grpSpPr>
            <a:xfrm>
              <a:off x="2542274" y="4268936"/>
              <a:ext cx="6103868" cy="608854"/>
              <a:chOff x="4419741" y="707777"/>
              <a:chExt cx="6103868" cy="608854"/>
            </a:xfrm>
          </p:grpSpPr>
          <p:sp>
            <p:nvSpPr>
              <p:cNvPr id="22" name="TextBox 18">
                <a:extLst>
                  <a:ext uri="{FF2B5EF4-FFF2-40B4-BE49-F238E27FC236}">
                    <a16:creationId xmlns:a16="http://schemas.microsoft.com/office/drawing/2014/main" id="{DAFA7478-7BC1-4D52-A218-3D8D832F5984}"/>
                  </a:ext>
                </a:extLst>
              </p:cNvPr>
              <p:cNvSpPr txBox="1"/>
              <p:nvPr/>
            </p:nvSpPr>
            <p:spPr>
              <a:xfrm>
                <a:off x="4419741" y="707777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TW" altLang="en-US" sz="40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發表式總結課程</a:t>
                </a:r>
                <a:endParaRPr lang="zh-CN" altLang="en-US" sz="40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3" name="TextBox 19">
                <a:extLst>
                  <a:ext uri="{FF2B5EF4-FFF2-40B4-BE49-F238E27FC236}">
                    <a16:creationId xmlns:a16="http://schemas.microsoft.com/office/drawing/2014/main" id="{B6635A80-1CFC-4451-9DE2-AD49FF1EC4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5428" y="996263"/>
                <a:ext cx="5478181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TW" altLang="en-US" sz="2000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以「自評他評與自媒體呈現」教學策略進行</a:t>
                </a:r>
                <a:endParaRPr lang="zh-CN" altLang="en-US" sz="20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6E8D8D44-B49D-43DE-BEDD-36D2233550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577" y="3282229"/>
            <a:ext cx="1792833" cy="238960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C8836C3-EE2F-4F13-9231-F0437DC05F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315" y="3921510"/>
            <a:ext cx="1333804" cy="18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3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3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4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4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4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" y="-1"/>
            <a:ext cx="1407696" cy="140769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979F697-785C-4D2A-9764-600C15D023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6444" r="3517" b="37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CFF1020-52F6-49B2-BBE0-E9EB94F700C0}"/>
              </a:ext>
            </a:extLst>
          </p:cNvPr>
          <p:cNvSpPr/>
          <p:nvPr/>
        </p:nvSpPr>
        <p:spPr bwMode="auto">
          <a:xfrm>
            <a:off x="1407693" y="426720"/>
            <a:ext cx="10616667" cy="98097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/>
        </p:spPr>
        <p:txBody>
          <a:bodyPr rtlCol="0" anchor="ctr"/>
          <a:lstStyle/>
          <a:p>
            <a:pPr algn="ctr"/>
            <a:endParaRPr lang="zh-TW" altLang="en-US" sz="2399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A0E57EB-B0A0-4C35-AD39-755995F4BE9A}"/>
              </a:ext>
            </a:extLst>
          </p:cNvPr>
          <p:cNvSpPr/>
          <p:nvPr/>
        </p:nvSpPr>
        <p:spPr bwMode="auto">
          <a:xfrm>
            <a:off x="152400" y="1407695"/>
            <a:ext cx="1255293" cy="5023585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/>
        </p:spPr>
        <p:txBody>
          <a:bodyPr rtlCol="0" anchor="ctr"/>
          <a:lstStyle/>
          <a:p>
            <a:pPr algn="ctr"/>
            <a:endParaRPr lang="zh-TW" altLang="en-US" sz="2399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3CAD0700-9BA4-422C-B216-0D8394A75416}"/>
              </a:ext>
            </a:extLst>
          </p:cNvPr>
          <p:cNvGrpSpPr/>
          <p:nvPr/>
        </p:nvGrpSpPr>
        <p:grpSpPr>
          <a:xfrm>
            <a:off x="2391452" y="1687656"/>
            <a:ext cx="8948335" cy="1323441"/>
            <a:chOff x="2391452" y="1687656"/>
            <a:chExt cx="8948335" cy="132344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E7BE81B6-BA37-4D5A-82A8-8529D17DDCE4}"/>
                </a:ext>
              </a:extLst>
            </p:cNvPr>
            <p:cNvSpPr txBox="1"/>
            <p:nvPr/>
          </p:nvSpPr>
          <p:spPr>
            <a:xfrm>
              <a:off x="2391452" y="1687658"/>
              <a:ext cx="1753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0" b="1" dirty="0">
                  <a:latin typeface="Comic Sans MS" panose="030F0702030302020204" pitchFamily="66" charset="0"/>
                </a:rPr>
                <a:t>A1</a:t>
              </a:r>
              <a:endParaRPr lang="zh-TW" altLang="en-US" sz="8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525C3187-26D3-4DC9-92FE-99DB90E57627}"/>
                </a:ext>
              </a:extLst>
            </p:cNvPr>
            <p:cNvSpPr txBox="1"/>
            <p:nvPr/>
          </p:nvSpPr>
          <p:spPr>
            <a:xfrm>
              <a:off x="6096000" y="1687657"/>
              <a:ext cx="1753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0" b="1" dirty="0" err="1">
                  <a:latin typeface="Comic Sans MS" panose="030F0702030302020204" pitchFamily="66" charset="0"/>
                </a:rPr>
                <a:t>A2</a:t>
              </a:r>
              <a:endParaRPr lang="zh-TW" altLang="en-US" sz="8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ABF45C50-C38D-46B8-8E06-E92DF7E582E4}"/>
                </a:ext>
              </a:extLst>
            </p:cNvPr>
            <p:cNvSpPr txBox="1"/>
            <p:nvPr/>
          </p:nvSpPr>
          <p:spPr>
            <a:xfrm>
              <a:off x="9585960" y="1687656"/>
              <a:ext cx="1753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0" b="1" dirty="0" err="1">
                  <a:latin typeface="Comic Sans MS" panose="030F0702030302020204" pitchFamily="66" charset="0"/>
                </a:rPr>
                <a:t>A3</a:t>
              </a:r>
              <a:endParaRPr lang="zh-TW" altLang="en-US" sz="80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1E59359-B69F-4813-8CD8-39A0F7488C7F}"/>
              </a:ext>
            </a:extLst>
          </p:cNvPr>
          <p:cNvGrpSpPr/>
          <p:nvPr/>
        </p:nvGrpSpPr>
        <p:grpSpPr>
          <a:xfrm>
            <a:off x="2410112" y="3611105"/>
            <a:ext cx="8948335" cy="1323441"/>
            <a:chOff x="2410112" y="3611105"/>
            <a:chExt cx="8948335" cy="1323441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29CA5E1-E942-4E89-9898-50657A2608FC}"/>
                </a:ext>
              </a:extLst>
            </p:cNvPr>
            <p:cNvSpPr txBox="1"/>
            <p:nvPr/>
          </p:nvSpPr>
          <p:spPr>
            <a:xfrm>
              <a:off x="2410112" y="3611107"/>
              <a:ext cx="1753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0" b="1" dirty="0" err="1">
                  <a:solidFill>
                    <a:srgbClr val="0070C0"/>
                  </a:solidFill>
                  <a:latin typeface="Comic Sans MS" panose="030F0702030302020204" pitchFamily="66" charset="0"/>
                </a:rPr>
                <a:t>B1</a:t>
              </a:r>
              <a:endParaRPr lang="zh-TW" altLang="en-US" sz="80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994FCDB2-7FFD-4AD5-9198-D48147EF8554}"/>
                </a:ext>
              </a:extLst>
            </p:cNvPr>
            <p:cNvSpPr txBox="1"/>
            <p:nvPr/>
          </p:nvSpPr>
          <p:spPr>
            <a:xfrm>
              <a:off x="6114660" y="3611106"/>
              <a:ext cx="1753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0" b="1" dirty="0" err="1">
                  <a:solidFill>
                    <a:srgbClr val="0070C0"/>
                  </a:solidFill>
                  <a:latin typeface="Comic Sans MS" panose="030F0702030302020204" pitchFamily="66" charset="0"/>
                </a:rPr>
                <a:t>B2</a:t>
              </a:r>
              <a:endParaRPr lang="zh-TW" altLang="en-US" sz="80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9AA282FE-8D5A-482A-BBFC-555F11204F31}"/>
                </a:ext>
              </a:extLst>
            </p:cNvPr>
            <p:cNvSpPr txBox="1"/>
            <p:nvPr/>
          </p:nvSpPr>
          <p:spPr>
            <a:xfrm>
              <a:off x="9604620" y="3611105"/>
              <a:ext cx="1753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0" b="1" dirty="0" err="1">
                  <a:solidFill>
                    <a:srgbClr val="0070C0"/>
                  </a:solidFill>
                  <a:latin typeface="Comic Sans MS" panose="030F0702030302020204" pitchFamily="66" charset="0"/>
                </a:rPr>
                <a:t>B3</a:t>
              </a:r>
              <a:endParaRPr lang="zh-TW" altLang="en-US" sz="80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4C71A06A-2D33-424B-9E19-721F41B35AB3}"/>
              </a:ext>
            </a:extLst>
          </p:cNvPr>
          <p:cNvGrpSpPr/>
          <p:nvPr/>
        </p:nvGrpSpPr>
        <p:grpSpPr>
          <a:xfrm>
            <a:off x="2367198" y="5234550"/>
            <a:ext cx="8948335" cy="1323441"/>
            <a:chOff x="2367198" y="5234550"/>
            <a:chExt cx="8948335" cy="1323441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62B94618-676C-4816-8AA3-E43D405CBD76}"/>
                </a:ext>
              </a:extLst>
            </p:cNvPr>
            <p:cNvSpPr txBox="1"/>
            <p:nvPr/>
          </p:nvSpPr>
          <p:spPr>
            <a:xfrm>
              <a:off x="2367198" y="5234552"/>
              <a:ext cx="1753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0" b="1" dirty="0" err="1">
                  <a:solidFill>
                    <a:srgbClr val="00B050"/>
                  </a:solidFill>
                  <a:latin typeface="Comic Sans MS" panose="030F0702030302020204" pitchFamily="66" charset="0"/>
                </a:rPr>
                <a:t>C1</a:t>
              </a:r>
              <a:endParaRPr lang="zh-TW" altLang="en-US" sz="8000" b="1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4BEC09A9-0962-4D14-9F90-566425D5341F}"/>
                </a:ext>
              </a:extLst>
            </p:cNvPr>
            <p:cNvSpPr txBox="1"/>
            <p:nvPr/>
          </p:nvSpPr>
          <p:spPr>
            <a:xfrm>
              <a:off x="6071746" y="5234551"/>
              <a:ext cx="1753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0" b="1" dirty="0" err="1">
                  <a:solidFill>
                    <a:srgbClr val="00B050"/>
                  </a:solidFill>
                  <a:latin typeface="Comic Sans MS" panose="030F0702030302020204" pitchFamily="66" charset="0"/>
                </a:rPr>
                <a:t>C2</a:t>
              </a:r>
              <a:endParaRPr lang="zh-TW" altLang="en-US" sz="8000" b="1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549D2B03-DA4B-4F65-BA9F-3045A0EAFFFF}"/>
                </a:ext>
              </a:extLst>
            </p:cNvPr>
            <p:cNvSpPr txBox="1"/>
            <p:nvPr/>
          </p:nvSpPr>
          <p:spPr>
            <a:xfrm>
              <a:off x="9561706" y="5234550"/>
              <a:ext cx="1753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0" b="1" dirty="0" err="1">
                  <a:solidFill>
                    <a:srgbClr val="00B050"/>
                  </a:solidFill>
                  <a:latin typeface="Comic Sans MS" panose="030F0702030302020204" pitchFamily="66" charset="0"/>
                </a:rPr>
                <a:t>C3</a:t>
              </a:r>
              <a:endParaRPr lang="zh-TW" altLang="en-US" sz="8000" b="1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069" y="-29867"/>
            <a:ext cx="4004931" cy="40049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7096" y="457200"/>
            <a:ext cx="11357811" cy="594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1"/>
          <p:cNvSpPr/>
          <p:nvPr/>
        </p:nvSpPr>
        <p:spPr>
          <a:xfrm>
            <a:off x="6462564" y="4445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1"/>
          <p:cNvSpPr/>
          <p:nvPr/>
        </p:nvSpPr>
        <p:spPr>
          <a:xfrm>
            <a:off x="889002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1"/>
          <p:cNvSpPr/>
          <p:nvPr/>
        </p:nvSpPr>
        <p:spPr>
          <a:xfrm>
            <a:off x="166427" y="1028700"/>
            <a:ext cx="744715" cy="4889500"/>
          </a:xfrm>
          <a:prstGeom prst="rect">
            <a:avLst/>
          </a:prstGeom>
          <a:solidFill>
            <a:srgbClr val="FF9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5" name="1"/>
          <p:cNvGrpSpPr/>
          <p:nvPr/>
        </p:nvGrpSpPr>
        <p:grpSpPr>
          <a:xfrm>
            <a:off x="211875" y="1722290"/>
            <a:ext cx="1267268" cy="583493"/>
            <a:chOff x="3557873" y="3480153"/>
            <a:chExt cx="1267268" cy="583493"/>
          </a:xfrm>
        </p:grpSpPr>
        <p:sp>
          <p:nvSpPr>
            <p:cNvPr id="16" name="1"/>
            <p:cNvSpPr txBox="1"/>
            <p:nvPr/>
          </p:nvSpPr>
          <p:spPr>
            <a:xfrm>
              <a:off x="3557873" y="3480153"/>
              <a:ext cx="1267268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01</a:t>
              </a:r>
              <a:endParaRPr lang="zh-CN" altLang="en-US" sz="24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17" name="1"/>
            <p:cNvCxnSpPr/>
            <p:nvPr/>
          </p:nvCxnSpPr>
          <p:spPr>
            <a:xfrm>
              <a:off x="3557873" y="4063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"/>
            <p:cNvCxnSpPr/>
            <p:nvPr/>
          </p:nvCxnSpPr>
          <p:spPr>
            <a:xfrm>
              <a:off x="3557873" y="3555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CB96B117-F608-4DAE-90FD-0397939160A2}"/>
              </a:ext>
            </a:extLst>
          </p:cNvPr>
          <p:cNvSpPr/>
          <p:nvPr/>
        </p:nvSpPr>
        <p:spPr>
          <a:xfrm>
            <a:off x="65237" y="62162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情境式暖身課程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EC179C-1AFB-4F1B-9A4C-35622197CBE3}"/>
              </a:ext>
            </a:extLst>
          </p:cNvPr>
          <p:cNvSpPr/>
          <p:nvPr/>
        </p:nvSpPr>
        <p:spPr>
          <a:xfrm>
            <a:off x="294096" y="2496637"/>
            <a:ext cx="517065" cy="390416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以「問題解決」教學策略進行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1B42E9-191F-4CF8-A209-26C8CFEDDE4F}"/>
              </a:ext>
            </a:extLst>
          </p:cNvPr>
          <p:cNvSpPr/>
          <p:nvPr/>
        </p:nvSpPr>
        <p:spPr>
          <a:xfrm>
            <a:off x="988983" y="1096247"/>
            <a:ext cx="7435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看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孝故事學養生（在一樓時光走廊參觀區）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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SDGs3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生活實踐：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食用新鮮、健康和營養的食物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中藥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D179D45-41F7-4FA2-9F49-BD18118278F5}"/>
              </a:ext>
            </a:extLst>
          </p:cNvPr>
          <p:cNvSpPr/>
          <p:nvPr/>
        </p:nvSpPr>
        <p:spPr>
          <a:xfrm>
            <a:off x="1161811" y="1878893"/>
            <a:ext cx="102281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問題情境：</a:t>
            </a:r>
            <a:r>
              <a:rPr lang="zh-TW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二十四孝有「哭竹生筍」，三國時，吳國有一位少年叫孟宗，父喪，與母相依為命，</a:t>
            </a:r>
            <a:r>
              <a:rPr lang="zh-TW" altLang="zh-TW" sz="3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母寒冬患重病，有醫生建議用竹筍熬湯，增加營養，或可活命</a:t>
            </a:r>
            <a:r>
              <a:rPr lang="zh-TW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。但當時大雪紛飛，何處覓竹筍？孟宗跪地對竹痛哭，淚水融化冰雪，孝感動天，竟然萌生竹筍！孟宗採回家，親手作羹湯餵母親，而母親的病也痊癒了。</a:t>
            </a:r>
            <a:endParaRPr lang="zh-TW" altLang="en-US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E1A375D-965A-493E-BB97-5B7872AEAFED}"/>
              </a:ext>
            </a:extLst>
          </p:cNvPr>
          <p:cNvSpPr txBox="1"/>
          <p:nvPr/>
        </p:nvSpPr>
        <p:spPr>
          <a:xfrm>
            <a:off x="1812333" y="514178"/>
            <a:ext cx="12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Comic Sans MS" panose="030F0702030302020204" pitchFamily="66" charset="0"/>
              </a:rPr>
              <a:t>A1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0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069" y="-29867"/>
            <a:ext cx="4004931" cy="40049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7096" y="457200"/>
            <a:ext cx="11357811" cy="594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1"/>
          <p:cNvSpPr/>
          <p:nvPr/>
        </p:nvSpPr>
        <p:spPr>
          <a:xfrm>
            <a:off x="6462564" y="4445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1"/>
          <p:cNvSpPr/>
          <p:nvPr/>
        </p:nvSpPr>
        <p:spPr>
          <a:xfrm>
            <a:off x="889002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1"/>
          <p:cNvSpPr/>
          <p:nvPr/>
        </p:nvSpPr>
        <p:spPr>
          <a:xfrm>
            <a:off x="166427" y="1028700"/>
            <a:ext cx="744715" cy="4889500"/>
          </a:xfrm>
          <a:prstGeom prst="rect">
            <a:avLst/>
          </a:prstGeom>
          <a:solidFill>
            <a:srgbClr val="FF9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5" name="1"/>
          <p:cNvGrpSpPr/>
          <p:nvPr/>
        </p:nvGrpSpPr>
        <p:grpSpPr>
          <a:xfrm>
            <a:off x="211875" y="1722290"/>
            <a:ext cx="1267268" cy="583493"/>
            <a:chOff x="3557873" y="3480153"/>
            <a:chExt cx="1267268" cy="583493"/>
          </a:xfrm>
        </p:grpSpPr>
        <p:sp>
          <p:nvSpPr>
            <p:cNvPr id="16" name="1"/>
            <p:cNvSpPr txBox="1"/>
            <p:nvPr/>
          </p:nvSpPr>
          <p:spPr>
            <a:xfrm>
              <a:off x="3557873" y="3480153"/>
              <a:ext cx="1267268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01</a:t>
              </a:r>
              <a:endParaRPr lang="zh-CN" altLang="en-US" sz="24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17" name="1"/>
            <p:cNvCxnSpPr/>
            <p:nvPr/>
          </p:nvCxnSpPr>
          <p:spPr>
            <a:xfrm>
              <a:off x="3557873" y="4063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"/>
            <p:cNvCxnSpPr/>
            <p:nvPr/>
          </p:nvCxnSpPr>
          <p:spPr>
            <a:xfrm>
              <a:off x="3557873" y="3555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CB96B117-F608-4DAE-90FD-0397939160A2}"/>
              </a:ext>
            </a:extLst>
          </p:cNvPr>
          <p:cNvSpPr/>
          <p:nvPr/>
        </p:nvSpPr>
        <p:spPr>
          <a:xfrm>
            <a:off x="65237" y="62162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情境式暖身課程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EC179C-1AFB-4F1B-9A4C-35622197CBE3}"/>
              </a:ext>
            </a:extLst>
          </p:cNvPr>
          <p:cNvSpPr/>
          <p:nvPr/>
        </p:nvSpPr>
        <p:spPr>
          <a:xfrm>
            <a:off x="294096" y="2496637"/>
            <a:ext cx="517065" cy="390416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以「問題解決」教學策略進行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1B42E9-191F-4CF8-A209-26C8CFEDDE4F}"/>
              </a:ext>
            </a:extLst>
          </p:cNvPr>
          <p:cNvSpPr/>
          <p:nvPr/>
        </p:nvSpPr>
        <p:spPr>
          <a:xfrm>
            <a:off x="988983" y="1096247"/>
            <a:ext cx="7435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看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孝故事學養生（在一樓時光走廊參觀區）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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SDGs3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生活實踐：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食用新鮮、健康和營養的食物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中藥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D179D45-41F7-4FA2-9F49-BD18118278F5}"/>
              </a:ext>
            </a:extLst>
          </p:cNvPr>
          <p:cNvSpPr/>
          <p:nvPr/>
        </p:nvSpPr>
        <p:spPr>
          <a:xfrm>
            <a:off x="1161811" y="1842797"/>
            <a:ext cx="102281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zh-TW" altLang="zh-TW" sz="36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待解問題</a:t>
            </a:r>
          </a:p>
          <a:p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竹筍有何營養成分？</a:t>
            </a:r>
          </a:p>
          <a:p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竹筍具有哪些醫療效果？</a:t>
            </a:r>
          </a:p>
          <a:p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食用竹筍需要注意哪些事項？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66BB51F-BD85-416F-8690-730BA88EF5E6}"/>
              </a:ext>
            </a:extLst>
          </p:cNvPr>
          <p:cNvSpPr/>
          <p:nvPr/>
        </p:nvSpPr>
        <p:spPr>
          <a:xfrm>
            <a:off x="1161811" y="4157497"/>
            <a:ext cx="102281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C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zh-TW" altLang="zh-TW" sz="3600" dirty="0">
                <a:solidFill>
                  <a:srgbClr val="C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生活情境題：</a:t>
            </a:r>
            <a:r>
              <a:rPr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70</a:t>
            </a:r>
            <a:r>
              <a:rPr lang="zh-TW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歲的外婆，某天突然想吃竹筍。請你根據</a:t>
            </a:r>
            <a:r>
              <a:rPr lang="zh-TW" altLang="zh-TW" sz="36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「竹筍的特性」，並加入「枸杞」設計一道適合外婆食用的菜色</a:t>
            </a:r>
            <a:r>
              <a:rPr lang="zh-TW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81662D1-DD06-4BFF-B229-665D17CFDA99}"/>
              </a:ext>
            </a:extLst>
          </p:cNvPr>
          <p:cNvSpPr/>
          <p:nvPr/>
        </p:nvSpPr>
        <p:spPr>
          <a:xfrm>
            <a:off x="1189351" y="5976881"/>
            <a:ext cx="8437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書法家中楷體" panose="02010609010101010101" pitchFamily="49" charset="-120"/>
                <a:ea typeface="書法家中楷體" panose="02010609010101010101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zh-TW" altLang="zh-TW" sz="2400" kern="100" dirty="0">
                <a:latin typeface="Calibri" panose="020F0502020204030204" pitchFamily="34" charset="0"/>
                <a:ea typeface="書法家中楷體" panose="02010609010101010101" pitchFamily="49" charset="-120"/>
                <a:cs typeface="Times New Roman" panose="02020603050405020304" pitchFamily="18" charset="0"/>
              </a:rPr>
              <a:t>蒐集資料方法：借閱圖書館書籍、上網查、詢問家中長輩等</a:t>
            </a:r>
            <a:endParaRPr lang="zh-TW" altLang="zh-TW" sz="24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DBE8DE2-4EF3-447E-A7C2-C964155CE561}"/>
              </a:ext>
            </a:extLst>
          </p:cNvPr>
          <p:cNvSpPr txBox="1"/>
          <p:nvPr/>
        </p:nvSpPr>
        <p:spPr>
          <a:xfrm>
            <a:off x="1812333" y="514178"/>
            <a:ext cx="12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Comic Sans MS" panose="030F0702030302020204" pitchFamily="66" charset="0"/>
              </a:rPr>
              <a:t>A1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069" y="-29867"/>
            <a:ext cx="4004931" cy="40049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7096" y="457200"/>
            <a:ext cx="11357811" cy="594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1"/>
          <p:cNvSpPr/>
          <p:nvPr/>
        </p:nvSpPr>
        <p:spPr>
          <a:xfrm>
            <a:off x="6462564" y="4445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1"/>
          <p:cNvSpPr/>
          <p:nvPr/>
        </p:nvSpPr>
        <p:spPr>
          <a:xfrm>
            <a:off x="889002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1"/>
          <p:cNvSpPr/>
          <p:nvPr/>
        </p:nvSpPr>
        <p:spPr>
          <a:xfrm>
            <a:off x="166427" y="1028700"/>
            <a:ext cx="744715" cy="4889500"/>
          </a:xfrm>
          <a:prstGeom prst="rect">
            <a:avLst/>
          </a:prstGeom>
          <a:solidFill>
            <a:srgbClr val="FF9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5" name="1"/>
          <p:cNvGrpSpPr/>
          <p:nvPr/>
        </p:nvGrpSpPr>
        <p:grpSpPr>
          <a:xfrm>
            <a:off x="211875" y="1722290"/>
            <a:ext cx="1267268" cy="583493"/>
            <a:chOff x="3557873" y="3480153"/>
            <a:chExt cx="1267268" cy="583493"/>
          </a:xfrm>
        </p:grpSpPr>
        <p:sp>
          <p:nvSpPr>
            <p:cNvPr id="16" name="1"/>
            <p:cNvSpPr txBox="1"/>
            <p:nvPr/>
          </p:nvSpPr>
          <p:spPr>
            <a:xfrm>
              <a:off x="3557873" y="3480153"/>
              <a:ext cx="1267268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01</a:t>
              </a:r>
              <a:endParaRPr lang="zh-CN" altLang="en-US" sz="24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17" name="1"/>
            <p:cNvCxnSpPr/>
            <p:nvPr/>
          </p:nvCxnSpPr>
          <p:spPr>
            <a:xfrm>
              <a:off x="3557873" y="4063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"/>
            <p:cNvCxnSpPr/>
            <p:nvPr/>
          </p:nvCxnSpPr>
          <p:spPr>
            <a:xfrm>
              <a:off x="3557873" y="3555646"/>
              <a:ext cx="836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CB96B117-F608-4DAE-90FD-0397939160A2}"/>
              </a:ext>
            </a:extLst>
          </p:cNvPr>
          <p:cNvSpPr/>
          <p:nvPr/>
        </p:nvSpPr>
        <p:spPr>
          <a:xfrm>
            <a:off x="65237" y="62162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情境式暖身課程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EC179C-1AFB-4F1B-9A4C-35622197CBE3}"/>
              </a:ext>
            </a:extLst>
          </p:cNvPr>
          <p:cNvSpPr/>
          <p:nvPr/>
        </p:nvSpPr>
        <p:spPr>
          <a:xfrm>
            <a:off x="294096" y="2496637"/>
            <a:ext cx="517065" cy="390416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以「問題解決」教學策略進行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1B42E9-191F-4CF8-A209-26C8CFEDDE4F}"/>
              </a:ext>
            </a:extLst>
          </p:cNvPr>
          <p:cNvSpPr/>
          <p:nvPr/>
        </p:nvSpPr>
        <p:spPr>
          <a:xfrm>
            <a:off x="988983" y="1096247"/>
            <a:ext cx="9486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中醫養生保健方法（在一樓時光走廊參觀區）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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SDGs3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生活實踐：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找到你喜歡的運動或是活動，培養成規律、持續的運動習慣。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D179D45-41F7-4FA2-9F49-BD18118278F5}"/>
              </a:ext>
            </a:extLst>
          </p:cNvPr>
          <p:cNvSpPr/>
          <p:nvPr/>
        </p:nvSpPr>
        <p:spPr>
          <a:xfrm>
            <a:off x="1142129" y="1858982"/>
            <a:ext cx="102281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問題情境：</a:t>
            </a:r>
            <a:r>
              <a:rPr lang="zh-TW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就讀國中的姊姊因為要準備月考，所以這週都熬夜複習，結果不小心感冒了，因此除了頭痛外，還有鼻塞、耳鳴等症狀。爺爺見狀於是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泡了一杯薄荷茶</a:t>
            </a:r>
            <a:r>
              <a:rPr lang="zh-TW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讓姊姊先喝下提神，接著請姊姊伸出雙手，只見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爺爺在姊姊手上輕輕地按了按</a:t>
            </a:r>
            <a:r>
              <a:rPr lang="zh-TW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，姊姊便痛得哇哇大叫，但不一會兒，姊姊就表示不舒服的症狀已經緩解許多了。</a:t>
            </a:r>
            <a:endParaRPr lang="zh-TW" altLang="en-US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15DF6C2-5445-43BA-A4F8-240380355161}"/>
              </a:ext>
            </a:extLst>
          </p:cNvPr>
          <p:cNvSpPr txBox="1"/>
          <p:nvPr/>
        </p:nvSpPr>
        <p:spPr>
          <a:xfrm>
            <a:off x="1812333" y="514178"/>
            <a:ext cx="12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err="1">
                <a:latin typeface="Comic Sans MS" panose="030F0702030302020204" pitchFamily="66" charset="0"/>
              </a:rPr>
              <a:t>A2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B11108A-5A44-49F5-AE7C-2DA71850383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最美人间四月天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D:\ppt\第11批\638426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zexslws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xtLst/>
      </a:spPr>
      <a:bodyPr/>
      <a:lstStyle>
        <a:defPPr>
          <a:defRPr sz="2399">
            <a:latin typeface="方正苏新诗柳楷简体" panose="02000000000000000000" pitchFamily="2" charset="-122"/>
            <a:ea typeface="方正苏新诗柳楷简体" panose="02000000000000000000" pitchFamily="2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2333</Words>
  <Application>Microsoft Office PowerPoint</Application>
  <PresentationFormat>寬螢幕</PresentationFormat>
  <Paragraphs>202</Paragraphs>
  <Slides>20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6" baseType="lpstr">
      <vt:lpstr>宋体</vt:lpstr>
      <vt:lpstr>方正苏新诗柳楷简体</vt:lpstr>
      <vt:lpstr>字魂59号-创粗黑</vt:lpstr>
      <vt:lpstr>思源黑体 CN Regular</vt:lpstr>
      <vt:lpstr>書法家中楷體</vt:lpstr>
      <vt:lpstr>華康中黑體(P)</vt:lpstr>
      <vt:lpstr>華康細圓體(P)</vt:lpstr>
      <vt:lpstr>新細明體</vt:lpstr>
      <vt:lpstr>標楷體</vt:lpstr>
      <vt:lpstr>Arial</vt:lpstr>
      <vt:lpstr>Calibri</vt:lpstr>
      <vt:lpstr>Comic Sans MS</vt:lpstr>
      <vt:lpstr>Times New Roman</vt:lpstr>
      <vt:lpstr>Wingdings</vt:lpstr>
      <vt:lpstr>Wingdings 2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user</cp:lastModifiedBy>
  <cp:revision>179</cp:revision>
  <dcterms:created xsi:type="dcterms:W3CDTF">2018-03-26T10:39:27Z</dcterms:created>
  <dcterms:modified xsi:type="dcterms:W3CDTF">2025-04-15T07:20:57Z</dcterms:modified>
</cp:coreProperties>
</file>