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58" r:id="rId5"/>
    <p:sldId id="265" r:id="rId6"/>
    <p:sldId id="267" r:id="rId7"/>
    <p:sldId id="268" r:id="rId8"/>
    <p:sldId id="269" r:id="rId9"/>
    <p:sldId id="259" r:id="rId10"/>
    <p:sldId id="260" r:id="rId11"/>
    <p:sldId id="261" r:id="rId12"/>
    <p:sldId id="262" r:id="rId13"/>
    <p:sldId id="270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4" d="100"/>
          <a:sy n="84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89213" y="1875296"/>
            <a:ext cx="8915399" cy="1553704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92D050"/>
                </a:solidFill>
              </a:rPr>
              <a:t>文創平安藥草包  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89213" y="4079955"/>
            <a:ext cx="8915399" cy="1126283"/>
          </a:xfrm>
        </p:spPr>
        <p:txBody>
          <a:bodyPr>
            <a:normAutofit/>
          </a:bodyPr>
          <a:lstStyle/>
          <a:p>
            <a:r>
              <a:rPr lang="zh-TW" altLang="en-US" dirty="0"/>
              <a:t>                                                                                </a:t>
            </a:r>
            <a:endParaRPr lang="en-US" altLang="zh-TW" dirty="0"/>
          </a:p>
          <a:p>
            <a:r>
              <a:rPr lang="zh-TW" altLang="en-US" dirty="0"/>
              <a:t>                                                                                               </a:t>
            </a:r>
            <a:r>
              <a:rPr lang="zh-TW" altLang="en-US" dirty="0">
                <a:solidFill>
                  <a:srgbClr val="92D050"/>
                </a:solidFill>
              </a:rPr>
              <a:t>張之華老師     製作</a:t>
            </a:r>
          </a:p>
        </p:txBody>
      </p:sp>
    </p:spTree>
    <p:extLst>
      <p:ext uri="{BB962C8B-B14F-4D97-AF65-F5344CB8AC3E}">
        <p14:creationId xmlns:p14="http://schemas.microsoft.com/office/powerpoint/2010/main" val="1007960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1782305" y="623888"/>
            <a:ext cx="10409695" cy="5792410"/>
          </a:xfrm>
        </p:spPr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</a:rPr>
              <a:t>2.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24" y="770337"/>
            <a:ext cx="7506289" cy="5792410"/>
          </a:xfrm>
        </p:spPr>
      </p:pic>
    </p:spTree>
    <p:extLst>
      <p:ext uri="{BB962C8B-B14F-4D97-AF65-F5344CB8AC3E}">
        <p14:creationId xmlns:p14="http://schemas.microsoft.com/office/powerpoint/2010/main" val="2237043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7323" y="624109"/>
            <a:ext cx="9877290" cy="5807687"/>
          </a:xfrm>
        </p:spPr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</a:rPr>
              <a:t>3.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25" y="701182"/>
            <a:ext cx="7377192" cy="5730614"/>
          </a:xfrm>
        </p:spPr>
      </p:pic>
    </p:spTree>
    <p:extLst>
      <p:ext uri="{BB962C8B-B14F-4D97-AF65-F5344CB8AC3E}">
        <p14:creationId xmlns:p14="http://schemas.microsoft.com/office/powerpoint/2010/main" val="1847521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A5F5D78C-4605-4FF5-8F69-984CC21F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298" y="624109"/>
            <a:ext cx="9660313" cy="5823185"/>
          </a:xfrm>
        </p:spPr>
        <p:txBody>
          <a:bodyPr/>
          <a:lstStyle/>
          <a:p>
            <a:r>
              <a:rPr lang="en-US" altLang="zh-TW" dirty="0">
                <a:solidFill>
                  <a:srgbClr val="0070C0"/>
                </a:solidFill>
              </a:rPr>
              <a:t>4.</a:t>
            </a:r>
            <a:r>
              <a:rPr lang="zh-TW" altLang="en-US" dirty="0">
                <a:solidFill>
                  <a:srgbClr val="0070C0"/>
                </a:solidFill>
              </a:rPr>
              <a:t>拓印文字完成</a:t>
            </a:r>
            <a:r>
              <a:rPr lang="zh-TW" altLang="en-US" dirty="0">
                <a:solidFill>
                  <a:srgbClr val="0070C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，最後發揮創意用畫筆幫平安香包加點小插圖， 讓它變得更美喔</a:t>
            </a:r>
            <a:r>
              <a:rPr lang="en-US" altLang="zh-TW" dirty="0">
                <a:solidFill>
                  <a:srgbClr val="0070C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!</a:t>
            </a:r>
            <a:endParaRPr lang="zh-TW" altLang="en-US" dirty="0">
              <a:solidFill>
                <a:srgbClr val="0070C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153" y="1983784"/>
            <a:ext cx="6416860" cy="38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70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E6B4AB-5047-429E-A371-2B17F6681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831" y="645915"/>
            <a:ext cx="9846293" cy="1280890"/>
          </a:xfrm>
        </p:spPr>
        <p:txBody>
          <a:bodyPr/>
          <a:lstStyle/>
          <a:p>
            <a:r>
              <a:rPr lang="en-US" altLang="zh-TW" dirty="0">
                <a:solidFill>
                  <a:srgbClr val="00B050"/>
                </a:solidFill>
              </a:rPr>
              <a:t>5.</a:t>
            </a:r>
            <a:r>
              <a:rPr lang="zh-TW" altLang="en-US" dirty="0">
                <a:solidFill>
                  <a:srgbClr val="00B050"/>
                </a:solidFill>
              </a:rPr>
              <a:t>輕柔清潔切割片</a:t>
            </a:r>
            <a:r>
              <a:rPr lang="en-US" altLang="zh-TW" dirty="0">
                <a:solidFill>
                  <a:srgbClr val="00B050"/>
                </a:solidFill>
              </a:rPr>
              <a:t>(</a:t>
            </a:r>
            <a:r>
              <a:rPr lang="zh-TW" altLang="en-US" dirty="0">
                <a:solidFill>
                  <a:srgbClr val="00B050"/>
                </a:solidFill>
              </a:rPr>
              <a:t>按壓方式</a:t>
            </a:r>
            <a:r>
              <a:rPr lang="en-US" altLang="zh-TW" dirty="0">
                <a:solidFill>
                  <a:srgbClr val="00B050"/>
                </a:solidFill>
              </a:rPr>
              <a:t>)</a:t>
            </a:r>
            <a:endParaRPr lang="zh-TW" altLang="en-US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A57477B-E50D-46B4-8BE1-E22F0581F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19" y="1286360"/>
            <a:ext cx="7991959" cy="5346806"/>
          </a:xfrm>
        </p:spPr>
      </p:pic>
    </p:spTree>
    <p:extLst>
      <p:ext uri="{BB962C8B-B14F-4D97-AF65-F5344CB8AC3E}">
        <p14:creationId xmlns:p14="http://schemas.microsoft.com/office/powerpoint/2010/main" val="2737560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26163" y="624110"/>
            <a:ext cx="9778449" cy="1280890"/>
          </a:xfrm>
        </p:spPr>
        <p:txBody>
          <a:bodyPr/>
          <a:lstStyle/>
          <a:p>
            <a:r>
              <a:rPr lang="en-US" altLang="zh-TW" b="1" dirty="0">
                <a:latin typeface="+mn-ea"/>
                <a:ea typeface="+mn-ea"/>
              </a:rPr>
              <a:t>6.</a:t>
            </a:r>
            <a:r>
              <a:rPr lang="zh-TW" altLang="en-US" b="1" dirty="0">
                <a:latin typeface="+mn-ea"/>
                <a:ea typeface="+mn-ea"/>
              </a:rPr>
              <a:t>彩繪完成的香包，裝入藥草及棉花，在棉花上滴上</a:t>
            </a:r>
            <a:r>
              <a:rPr lang="en-US" altLang="zh-TW" b="1" dirty="0">
                <a:latin typeface="+mn-ea"/>
                <a:ea typeface="+mn-ea"/>
              </a:rPr>
              <a:t>2</a:t>
            </a:r>
            <a:r>
              <a:rPr lang="zh-TW" altLang="en-US" b="1" dirty="0">
                <a:latin typeface="+mn-ea"/>
                <a:ea typeface="+mn-ea"/>
              </a:rPr>
              <a:t>滴精油，獨一無二的香包完成了</a:t>
            </a:r>
            <a:r>
              <a:rPr lang="en-US" altLang="zh-TW" b="1" dirty="0">
                <a:latin typeface="+mn-ea"/>
                <a:ea typeface="+mn-ea"/>
              </a:rPr>
              <a:t>!</a:t>
            </a:r>
            <a:endParaRPr lang="zh-TW" altLang="en-US" b="1" dirty="0">
              <a:latin typeface="+mn-ea"/>
              <a:ea typeface="+mn-ea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39" y="2400718"/>
            <a:ext cx="3418316" cy="377825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873" y="2540677"/>
            <a:ext cx="3235697" cy="3763191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41" y="2385659"/>
            <a:ext cx="3213879" cy="379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35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493" y="653141"/>
            <a:ext cx="3563386" cy="267314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0" y="1572207"/>
            <a:ext cx="3264549" cy="435273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794" y="1572207"/>
            <a:ext cx="3205673" cy="427326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494" y="3573908"/>
            <a:ext cx="3563386" cy="2753740"/>
          </a:xfrm>
          <a:prstGeom prst="rect">
            <a:avLst/>
          </a:prstGeom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1678524" y="405517"/>
            <a:ext cx="8911687" cy="128089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藥草前置過程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18979" y="1562308"/>
            <a:ext cx="87801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111111"/>
                </a:solidFill>
                <a:latin typeface="Roboto"/>
              </a:rPr>
              <a:t>農曆五月又被古人稱為「</a:t>
            </a:r>
            <a:r>
              <a:rPr lang="zh-TW" altLang="en-US" sz="3200" dirty="0">
                <a:solidFill>
                  <a:srgbClr val="FF0000"/>
                </a:solidFill>
                <a:latin typeface="Roboto"/>
              </a:rPr>
              <a:t>百毒之月」，因時逢仲夏是各種蚊蟲、瘟疫的好發時節</a:t>
            </a:r>
            <a:r>
              <a:rPr lang="zh-TW" altLang="en-US" sz="3200" dirty="0">
                <a:solidFill>
                  <a:srgbClr val="111111"/>
                </a:solidFill>
                <a:latin typeface="Roboto"/>
              </a:rPr>
              <a:t>，加上古代醫學不發達，才會有</a:t>
            </a:r>
            <a:r>
              <a:rPr lang="zh-TW" altLang="en-US" sz="3200" dirty="0">
                <a:latin typeface="Roboto"/>
              </a:rPr>
              <a:t>香包</a:t>
            </a:r>
            <a:r>
              <a:rPr lang="zh-TW" altLang="en-US" sz="3200" dirty="0">
                <a:solidFill>
                  <a:srgbClr val="111111"/>
                </a:solidFill>
                <a:latin typeface="Roboto"/>
              </a:rPr>
              <a:t>的出現，加入可殺菌抗蟲、趨吉避邪的艾草、雄黃、菖蒲、檀香粉末，戴在胸前或身上，達到抗菌防蟲的作用，</a:t>
            </a:r>
            <a:r>
              <a:rPr lang="zh-TW" altLang="en-US" sz="3200" dirty="0">
                <a:solidFill>
                  <a:srgbClr val="FF0000"/>
                </a:solidFill>
                <a:latin typeface="Roboto"/>
              </a:rPr>
              <a:t>香包可說是先人的智慧、古代的消毒防疫措施！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118979" y="624110"/>
            <a:ext cx="9385633" cy="128089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FF0000"/>
                </a:solidFill>
              </a:rPr>
              <a:t>端午節戴香包的由來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0927" y="4385474"/>
            <a:ext cx="2434929" cy="18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88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EEAF6E-2C98-41E6-A9C3-77C5323798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9074" y="2460339"/>
            <a:ext cx="8915400" cy="3116263"/>
          </a:xfrm>
        </p:spPr>
        <p:txBody>
          <a:bodyPr>
            <a:noAutofit/>
          </a:bodyPr>
          <a:lstStyle/>
          <a:p>
            <a:r>
              <a:rPr lang="zh-TW" alt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平安香包內容物及其功效 </a:t>
            </a:r>
            <a:r>
              <a:rPr lang="en-US" altLang="zh-TW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  <a:endParaRPr lang="zh-TW" altLang="en-US" sz="6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3754747"/>
            <a:ext cx="2779776" cy="2537875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1014986" y="2724912"/>
            <a:ext cx="521206" cy="510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409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63487" y="521474"/>
            <a:ext cx="8453534" cy="1280890"/>
          </a:xfrm>
        </p:spPr>
        <p:txBody>
          <a:bodyPr>
            <a:normAutofit fontScale="90000"/>
          </a:bodyPr>
          <a:lstStyle/>
          <a:p>
            <a:r>
              <a:rPr lang="en-US" altLang="zh-TW" sz="4400" b="1" dirty="0"/>
              <a:t>1.</a:t>
            </a:r>
            <a:r>
              <a:rPr lang="zh-TW" altLang="en-US" sz="4400" b="1" dirty="0"/>
              <a:t>艾草功效</a:t>
            </a:r>
            <a:br>
              <a:rPr lang="zh-TW" altLang="en-US" sz="4400" b="1" dirty="0"/>
            </a:br>
            <a:r>
              <a:rPr lang="zh-TW" altLang="en-US" sz="3100" b="1" dirty="0">
                <a:solidFill>
                  <a:srgbClr val="FF33CC"/>
                </a:solidFill>
              </a:rPr>
              <a:t>舒筋活絡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sz="2700" dirty="0"/>
              <a:t>艾灸，可以幫助打通經絡、活血化瘀、去腫止痛，達到行氣活血的功效。</a:t>
            </a:r>
            <a:br>
              <a:rPr lang="zh-TW" altLang="en-US" sz="2700" dirty="0"/>
            </a:br>
            <a:r>
              <a:rPr lang="zh-TW" altLang="en-US" sz="3100" b="1" dirty="0" smtClean="0">
                <a:solidFill>
                  <a:srgbClr val="FF33CC"/>
                </a:solidFill>
              </a:rPr>
              <a:t>淨化</a:t>
            </a:r>
            <a:r>
              <a:rPr lang="zh-TW" altLang="en-US" sz="3100" b="1" dirty="0">
                <a:solidFill>
                  <a:srgbClr val="FF33CC"/>
                </a:solidFill>
              </a:rPr>
              <a:t>空間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sz="2700" dirty="0"/>
              <a:t>艾草散發的香氣清新舒緩，有助於安定心神、穩定情緒，可以消除負能量、減輕失眠狀況。另外，艾草的莖、葉都含有揮發性芳香油，能驅蚊蠅蟲蟻，達到淨化空氣效果。</a:t>
            </a:r>
            <a:br>
              <a:rPr lang="zh-TW" altLang="en-US" sz="2700" dirty="0"/>
            </a:br>
            <a:r>
              <a:rPr lang="zh-TW" altLang="en-US" sz="3100" b="1" dirty="0">
                <a:solidFill>
                  <a:srgbClr val="FF33CC"/>
                </a:solidFill>
              </a:rPr>
              <a:t>增強肌膚保護力</a:t>
            </a:r>
            <a:br>
              <a:rPr lang="zh-TW" altLang="en-US" sz="3100" b="1" dirty="0">
                <a:solidFill>
                  <a:srgbClr val="FF33CC"/>
                </a:solidFill>
              </a:rPr>
            </a:br>
            <a:r>
              <a:rPr lang="zh-TW" altLang="en-US" sz="2700" dirty="0"/>
              <a:t>艾葉中也含有揮發油等物質，可以透過藥浴</a:t>
            </a:r>
            <a:r>
              <a:rPr lang="zh-TW" altLang="en-US" sz="2700" dirty="0" smtClean="0"/>
              <a:t>來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zh-TW" altLang="en-US" sz="2700" dirty="0" smtClean="0"/>
              <a:t>強化</a:t>
            </a:r>
            <a:r>
              <a:rPr lang="zh-TW" altLang="en-US" sz="2700" dirty="0"/>
              <a:t>肌膚防禦力，舒緩肌膚緊繃狀態。</a:t>
            </a:r>
            <a:br>
              <a:rPr lang="zh-TW" altLang="en-US" sz="2700" dirty="0"/>
            </a:br>
            <a:r>
              <a:rPr lang="zh-TW" altLang="en-US" sz="3100" b="1" dirty="0">
                <a:solidFill>
                  <a:srgbClr val="FF33CC"/>
                </a:solidFill>
              </a:rPr>
              <a:t>抗菌驅蚊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sz="2700" dirty="0"/>
              <a:t>艾草有抗菌驅蚊功效，身為天然草藥的它能</a:t>
            </a:r>
            <a:r>
              <a:rPr lang="zh-TW" altLang="en-US" sz="2700" dirty="0" smtClean="0"/>
              <a:t>散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zh-TW" altLang="en-US" sz="2700" dirty="0" smtClean="0"/>
              <a:t>發</a:t>
            </a:r>
            <a:r>
              <a:rPr lang="zh-TW" altLang="en-US" sz="2700" dirty="0"/>
              <a:t>蚊蟲害怕的香氣，十分適合用作無毒驅蚊</a:t>
            </a:r>
            <a:r>
              <a:rPr lang="zh-TW" altLang="en-US" sz="2700" dirty="0" smtClean="0"/>
              <a:t>，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zh-TW" altLang="en-US" sz="2700" dirty="0" smtClean="0"/>
              <a:t>也</a:t>
            </a:r>
            <a:r>
              <a:rPr lang="zh-TW" altLang="en-US" sz="2700" dirty="0"/>
              <a:t>不會傷害寵物。</a:t>
            </a:r>
            <a:br>
              <a:rPr lang="zh-TW" altLang="en-US" sz="2700" dirty="0"/>
            </a:b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255" y="3601616"/>
            <a:ext cx="3324343" cy="303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88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E5304769-3894-4B35-967C-DC0315A678FE}"/>
              </a:ext>
            </a:extLst>
          </p:cNvPr>
          <p:cNvSpPr/>
          <p:nvPr/>
        </p:nvSpPr>
        <p:spPr>
          <a:xfrm>
            <a:off x="1614196" y="774441"/>
            <a:ext cx="84348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/>
              <a:t>2.</a:t>
            </a:r>
            <a:r>
              <a:rPr lang="zh-TW" altLang="en-US" sz="3600" b="1" dirty="0"/>
              <a:t>抹草</a:t>
            </a:r>
            <a:r>
              <a:rPr lang="en-US" altLang="zh-TW" sz="3600" dirty="0"/>
              <a:t>(</a:t>
            </a:r>
            <a:r>
              <a:rPr lang="zh-TW" altLang="en-US" sz="3600" dirty="0"/>
              <a:t>俗稱避邪草</a:t>
            </a:r>
            <a:r>
              <a:rPr lang="en-US" altLang="zh-TW" sz="3600" dirty="0"/>
              <a:t>)</a:t>
            </a:r>
            <a:r>
              <a:rPr lang="zh-TW" altLang="en-US" sz="3600" b="1" dirty="0"/>
              <a:t>功效</a:t>
            </a:r>
            <a:r>
              <a:rPr lang="zh-TW" altLang="en-US" sz="3600" dirty="0"/>
              <a:t>：</a:t>
            </a:r>
            <a:endParaRPr lang="en-US" altLang="zh-TW" sz="3600" dirty="0"/>
          </a:p>
          <a:p>
            <a:r>
              <a:rPr lang="zh-TW" altLang="en-US" sz="2800" b="1" dirty="0">
                <a:solidFill>
                  <a:schemeClr val="accent2"/>
                </a:solidFill>
              </a:rPr>
              <a:t>中醫藥用</a:t>
            </a:r>
          </a:p>
          <a:p>
            <a:r>
              <a:rPr lang="zh-TW" altLang="en-US" sz="2400" dirty="0"/>
              <a:t>不同種類的抹草有不同功效。</a:t>
            </a:r>
            <a:r>
              <a:rPr lang="zh-TW" altLang="en-US" sz="2400" u="sng" dirty="0">
                <a:solidFill>
                  <a:srgbClr val="002060"/>
                </a:solidFill>
              </a:rPr>
              <a:t>小槐花</a:t>
            </a:r>
            <a:r>
              <a:rPr lang="zh-TW" altLang="en-US" sz="2400" dirty="0"/>
              <a:t>可以內服或外用，內服有清熱解毒效果，外用則可以解毒鎮痛。 </a:t>
            </a:r>
            <a:r>
              <a:rPr lang="zh-TW" altLang="en-US" sz="2400" u="sng" dirty="0">
                <a:solidFill>
                  <a:srgbClr val="002060"/>
                </a:solidFill>
              </a:rPr>
              <a:t>魚針草</a:t>
            </a:r>
            <a:r>
              <a:rPr lang="zh-TW" altLang="en-US" sz="2400" dirty="0"/>
              <a:t>則是一種溫性的中藥材，具有散熱、除濕、止痛功效，通常作為內服使用。</a:t>
            </a:r>
          </a:p>
          <a:p>
            <a:r>
              <a:rPr lang="zh-TW" altLang="en-US" sz="2800" b="1" dirty="0">
                <a:solidFill>
                  <a:schemeClr val="accent2"/>
                </a:solidFill>
              </a:rPr>
              <a:t>驅邪避</a:t>
            </a:r>
            <a:r>
              <a:rPr lang="zh-TW" altLang="en-US" sz="2800" b="1" dirty="0">
                <a:solidFill>
                  <a:schemeClr val="accent2"/>
                </a:solidFill>
              </a:rPr>
              <a:t>陰去煞</a:t>
            </a:r>
            <a:endParaRPr lang="zh-TW" altLang="en-US" sz="2800" b="1" dirty="0">
              <a:solidFill>
                <a:schemeClr val="accent2"/>
              </a:solidFill>
            </a:endParaRPr>
          </a:p>
          <a:p>
            <a:r>
              <a:rPr lang="zh-TW" altLang="en-US" sz="2400" dirty="0" smtClean="0"/>
              <a:t>因此</a:t>
            </a:r>
            <a:r>
              <a:rPr lang="zh-TW" altLang="en-US" sz="2400" dirty="0"/>
              <a:t>常被用於參加喪禮、掃墓，或前往醫院、森林等被認為陰氣較重的地方。人們相信抹草可以防止沾染到不好的東西。</a:t>
            </a:r>
          </a:p>
          <a:p>
            <a:r>
              <a:rPr lang="zh-TW" altLang="en-US" sz="2800" b="1" dirty="0">
                <a:solidFill>
                  <a:schemeClr val="accent2"/>
                </a:solidFill>
              </a:rPr>
              <a:t>淨化身心</a:t>
            </a:r>
          </a:p>
          <a:p>
            <a:r>
              <a:rPr lang="zh-TW" altLang="en-US" sz="2400" dirty="0"/>
              <a:t>抹草可以用於洗澡、淨身，象徵除去身上穢物，達到安神作用。 </a:t>
            </a:r>
          </a:p>
          <a:p>
            <a:r>
              <a:rPr lang="zh-TW" altLang="en-US" sz="2800" b="1" dirty="0">
                <a:solidFill>
                  <a:schemeClr val="accent2"/>
                </a:solidFill>
              </a:rPr>
              <a:t>改善風水</a:t>
            </a:r>
          </a:p>
          <a:p>
            <a:r>
              <a:rPr lang="zh-TW" altLang="en-US" sz="2400" dirty="0"/>
              <a:t>許多民眾會在家中種植抹草盆栽，擺放在大門口、陽台、庭院等被認為煞氣較重的地方，以化解煞氣，防止不好的東西進入家中。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207" y="130629"/>
            <a:ext cx="2161009" cy="156955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838" y="130629"/>
            <a:ext cx="2136712" cy="154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27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25FF42-ED43-4C08-AA65-73AFA1FE0576}"/>
              </a:ext>
            </a:extLst>
          </p:cNvPr>
          <p:cNvSpPr/>
          <p:nvPr/>
        </p:nvSpPr>
        <p:spPr>
          <a:xfrm>
            <a:off x="2169763" y="976394"/>
            <a:ext cx="69742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/>
              <a:t>3.</a:t>
            </a:r>
            <a:r>
              <a:rPr lang="zh-TW" altLang="en-US" sz="3600" b="1" dirty="0"/>
              <a:t>香茅的功效</a:t>
            </a:r>
            <a:endParaRPr lang="en-US" altLang="zh-TW" sz="3600" b="1" dirty="0"/>
          </a:p>
          <a:p>
            <a:r>
              <a:rPr lang="zh-TW" altLang="en-US" sz="2400" b="1" dirty="0">
                <a:solidFill>
                  <a:srgbClr val="00B050"/>
                </a:solidFill>
              </a:rPr>
              <a:t>清新空氣與驅蟲</a:t>
            </a:r>
          </a:p>
          <a:p>
            <a:r>
              <a:rPr lang="zh-TW" altLang="en-US" sz="2400" dirty="0"/>
              <a:t>香茅精油以其濃郁的香氣，有效驅趕蚊蟲，並淨化室內空氣，為天然防蚊的首選。</a:t>
            </a:r>
          </a:p>
          <a:p>
            <a:r>
              <a:rPr lang="zh-TW" altLang="en-US" sz="2400" b="1" dirty="0">
                <a:solidFill>
                  <a:srgbClr val="00B050"/>
                </a:solidFill>
              </a:rPr>
              <a:t>抗菌與抗炎</a:t>
            </a:r>
          </a:p>
          <a:p>
            <a:r>
              <a:rPr lang="zh-TW" altLang="en-US" sz="2400" dirty="0"/>
              <a:t>香茅具有抗菌與抗炎特性，可用於治療皮膚感染，緩解紅腫、瘙癢等不適。</a:t>
            </a:r>
          </a:p>
          <a:p>
            <a:r>
              <a:rPr lang="zh-TW" altLang="en-US" sz="2400" b="1" dirty="0">
                <a:solidFill>
                  <a:srgbClr val="00B050"/>
                </a:solidFill>
              </a:rPr>
              <a:t>促進消化</a:t>
            </a:r>
          </a:p>
          <a:p>
            <a:r>
              <a:rPr lang="zh-TW" altLang="en-US" sz="2400" dirty="0"/>
              <a:t>香茅茶能刺激腸胃蠕動，有助於減少腹脹、消化不良和胃部不適。</a:t>
            </a:r>
          </a:p>
          <a:p>
            <a:r>
              <a:rPr lang="zh-TW" altLang="en-US" sz="2400" b="1" dirty="0">
                <a:solidFill>
                  <a:srgbClr val="00B050"/>
                </a:solidFill>
              </a:rPr>
              <a:t>紓壓助眠</a:t>
            </a:r>
          </a:p>
          <a:p>
            <a:r>
              <a:rPr lang="zh-TW" altLang="en-US" sz="2400" dirty="0"/>
              <a:t>香茅香氣具有放鬆身心的效果，可緩解壓力，幫助入眠。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277" y="2045291"/>
            <a:ext cx="2645923" cy="324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82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2D8B099-51B6-4702-8107-BABED84D3D5D}"/>
              </a:ext>
            </a:extLst>
          </p:cNvPr>
          <p:cNvSpPr/>
          <p:nvPr/>
        </p:nvSpPr>
        <p:spPr>
          <a:xfrm>
            <a:off x="2332653" y="650983"/>
            <a:ext cx="635383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/>
              <a:t>4.</a:t>
            </a:r>
            <a:r>
              <a:rPr lang="zh-TW" altLang="en-US" sz="3600" b="1" dirty="0"/>
              <a:t>芙蓉的功效</a:t>
            </a:r>
            <a:endParaRPr lang="en-US" altLang="zh-TW" sz="3600" b="1" dirty="0"/>
          </a:p>
          <a:p>
            <a:r>
              <a:rPr lang="zh-TW" altLang="en-US" sz="2800" dirty="0" smtClean="0"/>
              <a:t>別名</a:t>
            </a:r>
            <a:r>
              <a:rPr lang="en-US" altLang="zh-TW" sz="2800" dirty="0"/>
              <a:t>:</a:t>
            </a:r>
            <a:r>
              <a:rPr lang="zh-TW" altLang="en-US" sz="2800" dirty="0">
                <a:solidFill>
                  <a:srgbClr val="FF0000"/>
                </a:solidFill>
              </a:rPr>
              <a:t>蘄（ㄑㄧˊ）艾</a:t>
            </a:r>
            <a:r>
              <a:rPr lang="zh-TW" altLang="en-US" sz="2800" dirty="0"/>
              <a:t>，又稱芙蓉葉或芙蓉菊，其葉片上覆著細細的白色絨毛，並散發出淡淡的芳香，優雅的外觀常被用作景觀植物</a:t>
            </a:r>
            <a:r>
              <a:rPr lang="zh-TW" altLang="en-US" sz="2800" dirty="0" smtClean="0"/>
              <a:t>，</a:t>
            </a:r>
            <a:r>
              <a:rPr lang="zh-TW" altLang="en-US" sz="2800" dirty="0">
                <a:latin typeface="DM Sans"/>
              </a:rPr>
              <a:t>在民間文化中被賦予了避邪的功效</a:t>
            </a:r>
            <a:r>
              <a:rPr lang="zh-TW" altLang="en-US" sz="2800" dirty="0" smtClean="0">
                <a:latin typeface="DM Sans"/>
              </a:rPr>
              <a:t>，芙蓉</a:t>
            </a:r>
            <a:r>
              <a:rPr lang="zh-TW" altLang="en-US" sz="2800" dirty="0">
                <a:latin typeface="DM Sans"/>
              </a:rPr>
              <a:t>葉氣味濃郁，古人認為可驅散邪氣</a:t>
            </a:r>
            <a:r>
              <a:rPr lang="zh-TW" altLang="en-US" sz="2800" dirty="0" smtClean="0">
                <a:latin typeface="DM Sans"/>
              </a:rPr>
              <a:t>，。</a:t>
            </a:r>
            <a:r>
              <a:rPr lang="zh-TW" altLang="en-US" sz="2800" dirty="0" smtClean="0"/>
              <a:t>且</a:t>
            </a:r>
            <a:r>
              <a:rPr lang="zh-TW" altLang="en-US" sz="2800" dirty="0"/>
              <a:t>芙蓉諧音為</a:t>
            </a:r>
            <a:r>
              <a:rPr lang="zh-TW" altLang="en-US" sz="2800" b="1" dirty="0"/>
              <a:t>「</a:t>
            </a:r>
            <a:r>
              <a:rPr lang="zh-TW" altLang="en-US" sz="2800" b="1" dirty="0">
                <a:solidFill>
                  <a:srgbClr val="00B0F0"/>
                </a:solidFill>
              </a:rPr>
              <a:t>夫榮</a:t>
            </a:r>
            <a:r>
              <a:rPr lang="zh-TW" altLang="en-US" sz="2800" b="1" dirty="0"/>
              <a:t>」，</a:t>
            </a:r>
            <a:r>
              <a:rPr lang="zh-TW" altLang="en-US" sz="2800" b="1" dirty="0">
                <a:solidFill>
                  <a:srgbClr val="00B0F0"/>
                </a:solidFill>
              </a:rPr>
              <a:t>因此也被視為能為家庭帶來好運</a:t>
            </a:r>
            <a:r>
              <a:rPr lang="zh-TW" altLang="en-US" sz="2800" b="1" dirty="0" smtClean="0">
                <a:solidFill>
                  <a:srgbClr val="00B0F0"/>
                </a:solidFill>
              </a:rPr>
              <a:t>。</a:t>
            </a:r>
            <a:r>
              <a:rPr lang="zh-TW" altLang="en-US" sz="2800" dirty="0"/>
              <a:t> </a:t>
            </a:r>
          </a:p>
          <a:p>
            <a:r>
              <a:rPr lang="zh-TW" altLang="en-US" sz="2800" b="1" dirty="0"/>
              <a:t>功效</a:t>
            </a:r>
            <a:r>
              <a:rPr lang="en-US" altLang="zh-TW" sz="2800" b="1" dirty="0"/>
              <a:t>:</a:t>
            </a:r>
            <a:r>
              <a:rPr lang="zh-TW" altLang="en-US" sz="2800" b="1" dirty="0">
                <a:solidFill>
                  <a:srgbClr val="7030A0"/>
                </a:solidFill>
              </a:rPr>
              <a:t>袪風濕</a:t>
            </a:r>
            <a:r>
              <a:rPr lang="zh-TW" altLang="en-US" sz="2800" b="1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2800" b="1" dirty="0">
                <a:solidFill>
                  <a:srgbClr val="7030A0"/>
                </a:solidFill>
              </a:rPr>
              <a:t>溫經止血</a:t>
            </a:r>
            <a:r>
              <a:rPr lang="zh-TW" altLang="en-US" sz="2800" b="1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2800" b="1" dirty="0">
                <a:solidFill>
                  <a:srgbClr val="7030A0"/>
                </a:solidFill>
              </a:rPr>
              <a:t>散寒調經</a:t>
            </a:r>
            <a:r>
              <a:rPr lang="zh-TW" altLang="en-US" sz="2800" b="1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2800" b="1" dirty="0">
                <a:solidFill>
                  <a:srgbClr val="7030A0"/>
                </a:solidFill>
              </a:rPr>
              <a:t>安胎</a:t>
            </a:r>
            <a:r>
              <a:rPr lang="zh-TW" altLang="en-US" sz="2800" b="1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2800" b="1" dirty="0">
                <a:solidFill>
                  <a:srgbClr val="7030A0"/>
                </a:solidFill>
              </a:rPr>
              <a:t>避邪</a:t>
            </a:r>
            <a:r>
              <a:rPr lang="zh-TW" altLang="en-US" sz="2800" b="1" dirty="0"/>
              <a:t>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385" y="2973274"/>
            <a:ext cx="2900665" cy="24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89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DC03414-1CED-46EF-A2C1-17D0C7899729}"/>
              </a:ext>
            </a:extLst>
          </p:cNvPr>
          <p:cNvSpPr/>
          <p:nvPr/>
        </p:nvSpPr>
        <p:spPr>
          <a:xfrm flipV="1">
            <a:off x="2495227" y="1038384"/>
            <a:ext cx="8415580" cy="4912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ADA762F-E02D-409E-BD5D-B7924515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768" y="1454438"/>
            <a:ext cx="6494105" cy="1280890"/>
          </a:xfrm>
        </p:spPr>
        <p:txBody>
          <a:bodyPr>
            <a:noAutofit/>
          </a:bodyPr>
          <a:lstStyle/>
          <a:p>
            <a:r>
              <a:rPr lang="zh-TW" altLang="en-US" sz="2400" dirty="0"/>
              <a:t>桂枝，就是肉桂的嫩枝，可做為食材調味，常見的滷包中也會添加，為去腥增香的作用、泡茶，帶有獨特的香氣，在中藥方劑中有天下第一方之</a:t>
            </a:r>
            <a:r>
              <a:rPr lang="zh-TW" altLang="en-US" sz="2400" dirty="0" smtClean="0"/>
              <a:t>稱</a:t>
            </a:r>
            <a:r>
              <a:rPr lang="zh-TW" altLang="en-US" sz="24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r>
              <a:rPr lang="zh-TW" altLang="en-US" sz="2400" dirty="0"/>
              <a:t/>
            </a:r>
            <a:br>
              <a:rPr lang="zh-TW" altLang="en-US" sz="2400" dirty="0"/>
            </a:br>
            <a:endParaRPr lang="zh-TW" altLang="en-US" sz="2400" b="1" dirty="0"/>
          </a:p>
        </p:txBody>
      </p:sp>
      <p:sp>
        <p:nvSpPr>
          <p:cNvPr id="5" name="矩形 4"/>
          <p:cNvSpPr/>
          <p:nvPr/>
        </p:nvSpPr>
        <p:spPr>
          <a:xfrm>
            <a:off x="1940768" y="3134637"/>
            <a:ext cx="66527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溫通陽氣</a:t>
            </a:r>
            <a:r>
              <a:rPr lang="zh-TW" altLang="en-US" sz="2400" dirty="0"/>
              <a:t>：桂枝性溫，能促進體內陽氣運行，對於怕冷、四肢冰涼的人群特別有效。</a:t>
            </a:r>
          </a:p>
          <a:p>
            <a:r>
              <a:rPr lang="zh-TW" altLang="en-US" sz="2400" b="1" dirty="0">
                <a:solidFill>
                  <a:srgbClr val="0070C0"/>
                </a:solidFill>
              </a:rPr>
              <a:t>解表發汗</a:t>
            </a:r>
            <a:r>
              <a:rPr lang="zh-TW" altLang="en-US" sz="2400" dirty="0"/>
              <a:t>：桂枝可以幫助排除感冒初期的風寒症狀，緩解頭痛、發熱等不適。</a:t>
            </a:r>
          </a:p>
          <a:p>
            <a:r>
              <a:rPr lang="zh-TW" altLang="en-US" sz="2400" b="1" dirty="0">
                <a:solidFill>
                  <a:srgbClr val="0070C0"/>
                </a:solidFill>
              </a:rPr>
              <a:t>調節血液循環</a:t>
            </a:r>
            <a:r>
              <a:rPr lang="zh-TW" altLang="en-US" sz="2400" dirty="0"/>
              <a:t>：它能促進血液流通，改善血瘀引起的疼痛，如痛經、關節疼痛等問題。</a:t>
            </a:r>
          </a:p>
          <a:p>
            <a:r>
              <a:rPr lang="zh-TW" altLang="en-US" sz="2400" b="1" dirty="0">
                <a:solidFill>
                  <a:srgbClr val="0070C0"/>
                </a:solidFill>
              </a:rPr>
              <a:t>扶正祛邪</a:t>
            </a:r>
            <a:r>
              <a:rPr lang="zh-TW" altLang="en-US" sz="2400" dirty="0"/>
              <a:t>：桂枝具增強免疫力的作用，有助於調節體質、增強抗病能力。</a:t>
            </a:r>
          </a:p>
        </p:txBody>
      </p:sp>
      <p:sp>
        <p:nvSpPr>
          <p:cNvPr id="7" name="矩形 6"/>
          <p:cNvSpPr/>
          <p:nvPr/>
        </p:nvSpPr>
        <p:spPr>
          <a:xfrm>
            <a:off x="1822790" y="808107"/>
            <a:ext cx="7778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/>
              <a:t>5.</a:t>
            </a:r>
            <a:r>
              <a:rPr lang="zh-TW" altLang="en-US" sz="3600" b="1" dirty="0"/>
              <a:t>桂枝的功效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030" y="2613965"/>
            <a:ext cx="3274970" cy="217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01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2821" y="624110"/>
            <a:ext cx="9861792" cy="128089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</a:rPr>
              <a:t>動手一起做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564F130E-D2A3-4087-AF65-2293B0277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820" y="1377240"/>
            <a:ext cx="9861791" cy="3940571"/>
          </a:xfrm>
        </p:spPr>
        <p:txBody>
          <a:bodyPr>
            <a:normAutofit/>
          </a:bodyPr>
          <a:lstStyle/>
          <a:p>
            <a:r>
              <a:rPr lang="en-US" altLang="zh-TW" sz="4400" b="1" dirty="0">
                <a:solidFill>
                  <a:srgbClr val="0070C0"/>
                </a:solidFill>
              </a:rPr>
              <a:t>1.</a:t>
            </a:r>
            <a:endParaRPr lang="zh-TW" altLang="en-US" sz="4400" b="1" dirty="0">
              <a:solidFill>
                <a:srgbClr val="0070C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87" y="1377240"/>
            <a:ext cx="7519971" cy="462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72573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278</TotalTime>
  <Words>697</Words>
  <Application>Microsoft Office PowerPoint</Application>
  <PresentationFormat>寬螢幕</PresentationFormat>
  <Paragraphs>42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3" baseType="lpstr">
      <vt:lpstr>DM Sans</vt:lpstr>
      <vt:lpstr>Roboto</vt:lpstr>
      <vt:lpstr>微軟正黑體</vt:lpstr>
      <vt:lpstr>PMingLiU</vt:lpstr>
      <vt:lpstr>Arial</vt:lpstr>
      <vt:lpstr>Century Gothic</vt:lpstr>
      <vt:lpstr>Wingdings 3</vt:lpstr>
      <vt:lpstr>絲縷</vt:lpstr>
      <vt:lpstr>文創平安藥草包  </vt:lpstr>
      <vt:lpstr>端午節戴香包的由來</vt:lpstr>
      <vt:lpstr>平安香包內容物及其功效 :</vt:lpstr>
      <vt:lpstr>1.艾草功效 舒筋活絡 艾灸，可以幫助打通經絡、活血化瘀、去腫止痛，達到行氣活血的功效。 淨化空間 艾草散發的香氣清新舒緩，有助於安定心神、穩定情緒，可以消除負能量、減輕失眠狀況。另外，艾草的莖、葉都含有揮發性芳香油，能驅蚊蠅蟲蟻，達到淨化空氣效果。 增強肌膚保護力 艾葉中也含有揮發油等物質，可以透過藥浴來 強化肌膚防禦力，舒緩肌膚緊繃狀態。 抗菌驅蚊 艾草有抗菌驅蚊功效，身為天然草藥的它能散 發蚊蟲害怕的香氣，十分適合用作無毒驅蚊， 也不會傷害寵物。  </vt:lpstr>
      <vt:lpstr>PowerPoint 簡報</vt:lpstr>
      <vt:lpstr>PowerPoint 簡報</vt:lpstr>
      <vt:lpstr>PowerPoint 簡報</vt:lpstr>
      <vt:lpstr>桂枝，就是肉桂的嫩枝，可做為食材調味，常見的滷包中也會添加，為去腥增香的作用、泡茶，帶有獨特的香氣，在中藥方劑中有天下第一方之稱。 </vt:lpstr>
      <vt:lpstr>動手一起做</vt:lpstr>
      <vt:lpstr>2.</vt:lpstr>
      <vt:lpstr>3.</vt:lpstr>
      <vt:lpstr>4.拓印文字完成，最後發揮創意用畫筆幫平安香包加點小插圖， 讓它變得更美喔!</vt:lpstr>
      <vt:lpstr>5.輕柔清潔切割片(按壓方式)</vt:lpstr>
      <vt:lpstr>6.彩繪完成的香包，裝入藥草及棉花，在棉花上滴上2滴精油，獨一無二的香包完成了!</vt:lpstr>
      <vt:lpstr>藥草前置過程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文創平安藥草包</dc:title>
  <dc:creator>User</dc:creator>
  <cp:lastModifiedBy>User</cp:lastModifiedBy>
  <cp:revision>40</cp:revision>
  <dcterms:created xsi:type="dcterms:W3CDTF">2025-04-20T14:46:49Z</dcterms:created>
  <dcterms:modified xsi:type="dcterms:W3CDTF">2025-04-21T15:16:36Z</dcterms:modified>
</cp:coreProperties>
</file>