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Noto Sans T Chinese Bold" panose="02020500000000000000" charset="-120"/>
      <p:regular r:id="rId11"/>
    </p:embeddedFont>
    <p:embeddedFont>
      <p:font typeface="イワタ教科書体 Bold" panose="02020500000000000000" charset="-128"/>
      <p:regular r:id="rId12"/>
    </p:embeddedFont>
    <p:embeddedFont>
      <p:font typeface="Akzidenz-Grotesk Bold" panose="02020500000000000000" charset="0"/>
      <p:regular r:id="rId13"/>
    </p:embeddedFont>
    <p:embeddedFont>
      <p:font typeface="Akzidenz-Grotesk Heavy" panose="02020500000000000000" charset="0"/>
      <p:regular r:id="rId14"/>
    </p:embeddedFont>
    <p:embeddedFont>
      <p:font typeface="Inter" panose="02020500000000000000" charset="0"/>
      <p:regular r:id="rId15"/>
    </p:embeddedFont>
    <p:embeddedFont>
      <p:font typeface="Inter Bold" panose="02020500000000000000" charset="0"/>
      <p:regular r:id="rId16"/>
    </p:embeddedFont>
    <p:embeddedFont>
      <p:font typeface="Inter Medium" panose="02020500000000000000" charset="0"/>
      <p:regular r:id="rId17"/>
    </p:embeddedFont>
    <p:embeddedFont>
      <p:font typeface="Peace Sans" panose="02020500000000000000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552" y="2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sv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hyperlink" Target="https://www.youtube.com/watch?v=axnGXz0MGY0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6.svg"/><Relationship Id="rId7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5DyLBo_Kf-w" TargetMode="External"/><Relationship Id="rId11" Type="http://schemas.openxmlformats.org/officeDocument/2006/relationships/image" Target="../media/image14.svg"/><Relationship Id="rId5" Type="http://schemas.openxmlformats.org/officeDocument/2006/relationships/hyperlink" Target="https://www.youtube.com/watch?v=DkjSEfV8kuQ" TargetMode="External"/><Relationship Id="rId10" Type="http://schemas.openxmlformats.org/officeDocument/2006/relationships/image" Target="../media/image13.png"/><Relationship Id="rId4" Type="http://schemas.openxmlformats.org/officeDocument/2006/relationships/hyperlink" Target="https://www.youtube.com/watch?v=PeqRCcmPzkQ" TargetMode="External"/><Relationship Id="rId9" Type="http://schemas.openxmlformats.org/officeDocument/2006/relationships/hyperlink" Target="https://youtu.be/s4wAPj8lnDs?si=_06mq79qNzybv70e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0.sv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JKOZpaDms6M&amp;t=323s" TargetMode="External"/><Relationship Id="rId5" Type="http://schemas.openxmlformats.org/officeDocument/2006/relationships/hyperlink" Target="https://www.taiwan.net.tw/m1.aspx?sNo=0001110&amp;id=2533" TargetMode="Externa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6.svg"/><Relationship Id="rId7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3.svg"/><Relationship Id="rId9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drteaceremony.com/2021/01/26/gymnema-sylvestre/?srsltid=AfmBOoolhCuVzRyKpmOJm9eI_0q5zU07k253B5OA78hxOAdvDVzGIL6j" TargetMode="External"/><Relationship Id="rId3" Type="http://schemas.openxmlformats.org/officeDocument/2006/relationships/image" Target="../media/image20.svg"/><Relationship Id="rId7" Type="http://schemas.openxmlformats.org/officeDocument/2006/relationships/hyperlink" Target="http://kplant.biodiv.tw/%E7%BE%8A%E8%A7%92%E8%97%A4/%E7%BE%8A%E8%A7%92%E8%97%A4.htm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36.jpeg"/><Relationship Id="rId9" Type="http://schemas.openxmlformats.org/officeDocument/2006/relationships/hyperlink" Target="https://youtu.be/4ysRszPgLNc?si=uZjaSbpgnly1eHCA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hyperlink" Target="https://youtu.be/352VJdQWR24?si=QEQt7ucrmpstZ8Ys" TargetMode="External"/><Relationship Id="rId3" Type="http://schemas.openxmlformats.org/officeDocument/2006/relationships/image" Target="../media/image38.png"/><Relationship Id="rId7" Type="http://schemas.openxmlformats.org/officeDocument/2006/relationships/image" Target="../media/image19.png"/><Relationship Id="rId12" Type="http://schemas.openxmlformats.org/officeDocument/2006/relationships/hyperlink" Target="https://youtu.be/kAP5DsUDL5c?si=SZphpYORYx3_ncAe" TargetMode="External"/><Relationship Id="rId2" Type="http://schemas.openxmlformats.org/officeDocument/2006/relationships/image" Target="../media/image37.jpeg"/><Relationship Id="rId16" Type="http://schemas.openxmlformats.org/officeDocument/2006/relationships/hyperlink" Target="https://youtu.be/UbTk9Eb1QPw?si=zWxG2bVUcLIz-BB9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hyperlink" Target="https://youtu.be/LWOCIXM69hg?si=LpTQNoWO7G1lMMnK" TargetMode="External"/><Relationship Id="rId5" Type="http://schemas.openxmlformats.org/officeDocument/2006/relationships/image" Target="../media/image17.png"/><Relationship Id="rId15" Type="http://schemas.openxmlformats.org/officeDocument/2006/relationships/hyperlink" Target="https://tw.news.yahoo.com/%E8%9D%B6%E4%BE%86%E7%84%A1%E6%81%99-%E7%BE%8A%E8%A7%92%E8%97%A4-%E7%94%9F%E5%AD%98%E5%A4%A7%E6%88%B0-065955442.html" TargetMode="External"/><Relationship Id="rId10" Type="http://schemas.openxmlformats.org/officeDocument/2006/relationships/hyperlink" Target="https://belc-butterfly.vm.nthu.edu.tw/docs/article090527_2.pdf" TargetMode="External"/><Relationship Id="rId4" Type="http://schemas.openxmlformats.org/officeDocument/2006/relationships/image" Target="../media/image39.svg"/><Relationship Id="rId9" Type="http://schemas.openxmlformats.org/officeDocument/2006/relationships/hyperlink" Target="https://youtu.be/dahC2W1NLqQ?si=C3nrVQZr4NrDednU" TargetMode="External"/><Relationship Id="rId14" Type="http://schemas.openxmlformats.org/officeDocument/2006/relationships/hyperlink" Target="https://youtu.be/EZpU4W9HT7o?si=4pJc3d-nYyM17yfz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09712" y="2072783"/>
            <a:ext cx="8693639" cy="8693639"/>
          </a:xfrm>
          <a:custGeom>
            <a:avLst/>
            <a:gdLst/>
            <a:ahLst/>
            <a:cxnLst/>
            <a:rect l="l" t="t" r="r" b="b"/>
            <a:pathLst>
              <a:path w="8693639" h="8693639">
                <a:moveTo>
                  <a:pt x="0" y="0"/>
                </a:moveTo>
                <a:lnTo>
                  <a:pt x="8693638" y="0"/>
                </a:lnTo>
                <a:lnTo>
                  <a:pt x="8693638" y="8693638"/>
                </a:lnTo>
                <a:lnTo>
                  <a:pt x="0" y="86936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468677" y="2854182"/>
            <a:ext cx="420830" cy="3215940"/>
            <a:chOff x="0" y="0"/>
            <a:chExt cx="102726" cy="785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2726" cy="785024"/>
            </a:xfrm>
            <a:custGeom>
              <a:avLst/>
              <a:gdLst/>
              <a:ahLst/>
              <a:cxnLst/>
              <a:rect l="l" t="t" r="r" b="b"/>
              <a:pathLst>
                <a:path w="102726" h="785024">
                  <a:moveTo>
                    <a:pt x="0" y="0"/>
                  </a:moveTo>
                  <a:lnTo>
                    <a:pt x="102726" y="0"/>
                  </a:lnTo>
                  <a:lnTo>
                    <a:pt x="102726" y="785024"/>
                  </a:lnTo>
                  <a:lnTo>
                    <a:pt x="0" y="785024"/>
                  </a:lnTo>
                  <a:close/>
                </a:path>
              </a:pathLst>
            </a:custGeom>
            <a:solidFill>
              <a:srgbClr val="2B2A2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02726" cy="832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588183" y="6850788"/>
            <a:ext cx="14699817" cy="5138811"/>
          </a:xfrm>
          <a:custGeom>
            <a:avLst/>
            <a:gdLst/>
            <a:ahLst/>
            <a:cxnLst/>
            <a:rect l="l" t="t" r="r" b="b"/>
            <a:pathLst>
              <a:path w="14699817" h="5138811">
                <a:moveTo>
                  <a:pt x="0" y="0"/>
                </a:moveTo>
                <a:lnTo>
                  <a:pt x="14699817" y="0"/>
                </a:lnTo>
                <a:lnTo>
                  <a:pt x="14699817" y="5138812"/>
                </a:lnTo>
                <a:lnTo>
                  <a:pt x="0" y="51388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1275173" y="2181221"/>
            <a:ext cx="7777803" cy="777780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r="-77993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1715084" y="7456619"/>
            <a:ext cx="4943998" cy="2197962"/>
            <a:chOff x="0" y="0"/>
            <a:chExt cx="914138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14138" cy="406400"/>
            </a:xfrm>
            <a:custGeom>
              <a:avLst/>
              <a:gdLst/>
              <a:ahLst/>
              <a:cxnLst/>
              <a:rect l="l" t="t" r="r" b="b"/>
              <a:pathLst>
                <a:path w="914138" h="406400">
                  <a:moveTo>
                    <a:pt x="710938" y="0"/>
                  </a:moveTo>
                  <a:cubicBezTo>
                    <a:pt x="823168" y="0"/>
                    <a:pt x="914138" y="90970"/>
                    <a:pt x="914138" y="203200"/>
                  </a:cubicBezTo>
                  <a:cubicBezTo>
                    <a:pt x="914138" y="315430"/>
                    <a:pt x="823168" y="406400"/>
                    <a:pt x="710938" y="406400"/>
                  </a:cubicBezTo>
                  <a:lnTo>
                    <a:pt x="203200" y="406400"/>
                  </a:lnTo>
                  <a:cubicBezTo>
                    <a:pt x="90970" y="406400"/>
                    <a:pt x="0" y="315430"/>
                    <a:pt x="0" y="203200"/>
                  </a:cubicBezTo>
                  <a:cubicBezTo>
                    <a:pt x="0" y="90970"/>
                    <a:pt x="90970" y="0"/>
                    <a:pt x="203200" y="0"/>
                  </a:cubicBezTo>
                  <a:lnTo>
                    <a:pt x="710938" y="0"/>
                  </a:lnTo>
                </a:path>
              </a:pathLst>
            </a:custGeom>
            <a:blipFill>
              <a:blip r:embed="rId6"/>
              <a:stretch>
                <a:fillRect t="-22541" b="-22541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 rot="-5400000">
            <a:off x="6354101" y="937493"/>
            <a:ext cx="297059" cy="1932094"/>
          </a:xfrm>
          <a:custGeom>
            <a:avLst/>
            <a:gdLst/>
            <a:ahLst/>
            <a:cxnLst/>
            <a:rect l="l" t="t" r="r" b="b"/>
            <a:pathLst>
              <a:path w="297059" h="1932094">
                <a:moveTo>
                  <a:pt x="0" y="0"/>
                </a:moveTo>
                <a:lnTo>
                  <a:pt x="297059" y="0"/>
                </a:lnTo>
                <a:lnTo>
                  <a:pt x="297059" y="1932094"/>
                </a:lnTo>
                <a:lnTo>
                  <a:pt x="0" y="19320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8395243" y="2588504"/>
            <a:ext cx="8876979" cy="1254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20"/>
              </a:lnSpc>
            </a:pPr>
            <a:r>
              <a:rPr lang="en-US" sz="8000">
                <a:solidFill>
                  <a:srgbClr val="25471C"/>
                </a:solidFill>
                <a:latin typeface="Peace Sans"/>
                <a:ea typeface="Peace Sans"/>
                <a:cs typeface="Peace Sans"/>
                <a:sym typeface="Peace Sans"/>
              </a:rPr>
              <a:t>認識紅樹林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395243" y="3635868"/>
            <a:ext cx="8876979" cy="1006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1">
                <a:solidFill>
                  <a:srgbClr val="2B2A25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mangrove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3575585" y="3234934"/>
            <a:ext cx="4088160" cy="1817480"/>
            <a:chOff x="0" y="0"/>
            <a:chExt cx="914138" cy="406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14138" cy="406400"/>
            </a:xfrm>
            <a:custGeom>
              <a:avLst/>
              <a:gdLst/>
              <a:ahLst/>
              <a:cxnLst/>
              <a:rect l="l" t="t" r="r" b="b"/>
              <a:pathLst>
                <a:path w="914138" h="406400">
                  <a:moveTo>
                    <a:pt x="710938" y="0"/>
                  </a:moveTo>
                  <a:cubicBezTo>
                    <a:pt x="823168" y="0"/>
                    <a:pt x="914138" y="90970"/>
                    <a:pt x="914138" y="203200"/>
                  </a:cubicBezTo>
                  <a:cubicBezTo>
                    <a:pt x="914138" y="315430"/>
                    <a:pt x="823168" y="406400"/>
                    <a:pt x="710938" y="406400"/>
                  </a:cubicBezTo>
                  <a:lnTo>
                    <a:pt x="203200" y="406400"/>
                  </a:lnTo>
                  <a:cubicBezTo>
                    <a:pt x="90970" y="406400"/>
                    <a:pt x="0" y="315430"/>
                    <a:pt x="0" y="203200"/>
                  </a:cubicBezTo>
                  <a:cubicBezTo>
                    <a:pt x="0" y="90970"/>
                    <a:pt x="90970" y="0"/>
                    <a:pt x="203200" y="0"/>
                  </a:cubicBezTo>
                  <a:lnTo>
                    <a:pt x="710938" y="0"/>
                  </a:lnTo>
                </a:path>
              </a:pathLst>
            </a:custGeom>
            <a:blipFill>
              <a:blip r:embed="rId9"/>
              <a:stretch>
                <a:fillRect t="-24842" b="-24842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13971919" y="5519139"/>
            <a:ext cx="3300303" cy="1467221"/>
            <a:chOff x="0" y="0"/>
            <a:chExt cx="914138" cy="4064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14138" cy="406400"/>
            </a:xfrm>
            <a:custGeom>
              <a:avLst/>
              <a:gdLst/>
              <a:ahLst/>
              <a:cxnLst/>
              <a:rect l="l" t="t" r="r" b="b"/>
              <a:pathLst>
                <a:path w="914138" h="406400">
                  <a:moveTo>
                    <a:pt x="710938" y="0"/>
                  </a:moveTo>
                  <a:cubicBezTo>
                    <a:pt x="823168" y="0"/>
                    <a:pt x="914138" y="90970"/>
                    <a:pt x="914138" y="203200"/>
                  </a:cubicBezTo>
                  <a:cubicBezTo>
                    <a:pt x="914138" y="315430"/>
                    <a:pt x="823168" y="406400"/>
                    <a:pt x="710938" y="406400"/>
                  </a:cubicBezTo>
                  <a:lnTo>
                    <a:pt x="203200" y="406400"/>
                  </a:lnTo>
                  <a:cubicBezTo>
                    <a:pt x="90970" y="406400"/>
                    <a:pt x="0" y="315430"/>
                    <a:pt x="0" y="203200"/>
                  </a:cubicBezTo>
                  <a:cubicBezTo>
                    <a:pt x="0" y="90970"/>
                    <a:pt x="90970" y="0"/>
                    <a:pt x="203200" y="0"/>
                  </a:cubicBezTo>
                  <a:lnTo>
                    <a:pt x="710938" y="0"/>
                  </a:lnTo>
                </a:path>
              </a:pathLst>
            </a:custGeom>
            <a:blipFill>
              <a:blip r:embed="rId10"/>
              <a:stretch>
                <a:fillRect t="-8342" b="-8342"/>
              </a:stretch>
            </a:blipFill>
          </p:spPr>
        </p:sp>
      </p:grpSp>
      <p:sp>
        <p:nvSpPr>
          <p:cNvPr id="19" name="TextBox 19"/>
          <p:cNvSpPr txBox="1"/>
          <p:nvPr/>
        </p:nvSpPr>
        <p:spPr>
          <a:xfrm>
            <a:off x="8395243" y="5284190"/>
            <a:ext cx="3098081" cy="422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SDG 14 保育海洋生態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452172" y="3985383"/>
            <a:ext cx="4835828" cy="6301617"/>
            <a:chOff x="0" y="0"/>
            <a:chExt cx="469021" cy="6111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021" cy="611186"/>
            </a:xfrm>
            <a:custGeom>
              <a:avLst/>
              <a:gdLst/>
              <a:ahLst/>
              <a:cxnLst/>
              <a:rect l="l" t="t" r="r" b="b"/>
              <a:pathLst>
                <a:path w="469021" h="611186">
                  <a:moveTo>
                    <a:pt x="0" y="0"/>
                  </a:moveTo>
                  <a:lnTo>
                    <a:pt x="469021" y="0"/>
                  </a:lnTo>
                  <a:lnTo>
                    <a:pt x="469021" y="611186"/>
                  </a:lnTo>
                  <a:lnTo>
                    <a:pt x="0" y="611186"/>
                  </a:lnTo>
                  <a:close/>
                </a:path>
              </a:pathLst>
            </a:custGeom>
            <a:solidFill>
              <a:srgbClr val="AFD2E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9021" cy="6588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130422" y="-1826247"/>
            <a:ext cx="8832123" cy="8832123"/>
            <a:chOff x="0" y="0"/>
            <a:chExt cx="812800" cy="812800"/>
          </a:xfrm>
        </p:grpSpPr>
        <p:sp>
          <p:nvSpPr>
            <p:cNvPr id="6" name="Freeform 6">
              <a:hlinkClick r:id="rId2" tooltip="https://www.youtube.com/watch?v=axnGXz0MGY0"/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43537" r="-43537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0572185" y="7244588"/>
            <a:ext cx="1526920" cy="1462026"/>
          </a:xfrm>
          <a:custGeom>
            <a:avLst/>
            <a:gdLst/>
            <a:ahLst/>
            <a:cxnLst/>
            <a:rect l="l" t="t" r="r" b="b"/>
            <a:pathLst>
              <a:path w="1526920" h="1462026">
                <a:moveTo>
                  <a:pt x="0" y="0"/>
                </a:moveTo>
                <a:lnTo>
                  <a:pt x="1526919" y="0"/>
                </a:lnTo>
                <a:lnTo>
                  <a:pt x="1526919" y="1462026"/>
                </a:lnTo>
                <a:lnTo>
                  <a:pt x="0" y="14620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hlinkClick r:id="rId2" tooltip="https://www.youtube.com/watch?v=axnGXz0MGY0"/>
          </p:cNvPr>
          <p:cNvSpPr/>
          <p:nvPr/>
        </p:nvSpPr>
        <p:spPr>
          <a:xfrm>
            <a:off x="7647960" y="4018980"/>
            <a:ext cx="1797779" cy="853945"/>
          </a:xfrm>
          <a:custGeom>
            <a:avLst/>
            <a:gdLst/>
            <a:ahLst/>
            <a:cxnLst/>
            <a:rect l="l" t="t" r="r" b="b"/>
            <a:pathLst>
              <a:path w="1797779" h="853945">
                <a:moveTo>
                  <a:pt x="0" y="0"/>
                </a:moveTo>
                <a:lnTo>
                  <a:pt x="1797779" y="0"/>
                </a:lnTo>
                <a:lnTo>
                  <a:pt x="1797779" y="853945"/>
                </a:lnTo>
                <a:lnTo>
                  <a:pt x="0" y="8539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9" name="Group 9"/>
          <p:cNvGrpSpPr/>
          <p:nvPr/>
        </p:nvGrpSpPr>
        <p:grpSpPr>
          <a:xfrm>
            <a:off x="-2110641" y="-1532243"/>
            <a:ext cx="4835828" cy="483582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D2ED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07698" y="3576956"/>
            <a:ext cx="6964702" cy="1566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紅樹林動畫</a:t>
            </a:r>
            <a:endParaRPr lang="en-US" sz="9200" b="1" dirty="0">
              <a:solidFill>
                <a:srgbClr val="00000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8866001" y="7244588"/>
            <a:ext cx="1526920" cy="1462026"/>
          </a:xfrm>
          <a:custGeom>
            <a:avLst/>
            <a:gdLst/>
            <a:ahLst/>
            <a:cxnLst/>
            <a:rect l="l" t="t" r="r" b="b"/>
            <a:pathLst>
              <a:path w="1526920" h="1462026">
                <a:moveTo>
                  <a:pt x="0" y="0"/>
                </a:moveTo>
                <a:lnTo>
                  <a:pt x="1526920" y="0"/>
                </a:lnTo>
                <a:lnTo>
                  <a:pt x="1526920" y="1462026"/>
                </a:lnTo>
                <a:lnTo>
                  <a:pt x="0" y="14620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158107" y="7244588"/>
            <a:ext cx="1526920" cy="1462026"/>
          </a:xfrm>
          <a:custGeom>
            <a:avLst/>
            <a:gdLst/>
            <a:ahLst/>
            <a:cxnLst/>
            <a:rect l="l" t="t" r="r" b="b"/>
            <a:pathLst>
              <a:path w="1526920" h="1462026">
                <a:moveTo>
                  <a:pt x="0" y="0"/>
                </a:moveTo>
                <a:lnTo>
                  <a:pt x="1526919" y="0"/>
                </a:lnTo>
                <a:lnTo>
                  <a:pt x="1526919" y="1462026"/>
                </a:lnTo>
                <a:lnTo>
                  <a:pt x="0" y="14620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51924" y="7244588"/>
            <a:ext cx="1526920" cy="1462026"/>
          </a:xfrm>
          <a:custGeom>
            <a:avLst/>
            <a:gdLst/>
            <a:ahLst/>
            <a:cxnLst/>
            <a:rect l="l" t="t" r="r" b="b"/>
            <a:pathLst>
              <a:path w="1526920" h="1462026">
                <a:moveTo>
                  <a:pt x="0" y="0"/>
                </a:moveTo>
                <a:lnTo>
                  <a:pt x="1526919" y="0"/>
                </a:lnTo>
                <a:lnTo>
                  <a:pt x="1526919" y="1462026"/>
                </a:lnTo>
                <a:lnTo>
                  <a:pt x="0" y="14620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818305" y="7244588"/>
            <a:ext cx="1526920" cy="1462026"/>
          </a:xfrm>
          <a:custGeom>
            <a:avLst/>
            <a:gdLst/>
            <a:ahLst/>
            <a:cxnLst/>
            <a:rect l="l" t="t" r="r" b="b"/>
            <a:pathLst>
              <a:path w="1526920" h="1462026">
                <a:moveTo>
                  <a:pt x="0" y="0"/>
                </a:moveTo>
                <a:lnTo>
                  <a:pt x="1526919" y="0"/>
                </a:lnTo>
                <a:lnTo>
                  <a:pt x="1526919" y="1462026"/>
                </a:lnTo>
                <a:lnTo>
                  <a:pt x="0" y="14620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112121" y="7244588"/>
            <a:ext cx="1526920" cy="1462026"/>
          </a:xfrm>
          <a:custGeom>
            <a:avLst/>
            <a:gdLst/>
            <a:ahLst/>
            <a:cxnLst/>
            <a:rect l="l" t="t" r="r" b="b"/>
            <a:pathLst>
              <a:path w="1526920" h="1462026">
                <a:moveTo>
                  <a:pt x="0" y="0"/>
                </a:moveTo>
                <a:lnTo>
                  <a:pt x="1526920" y="0"/>
                </a:lnTo>
                <a:lnTo>
                  <a:pt x="1526920" y="1462026"/>
                </a:lnTo>
                <a:lnTo>
                  <a:pt x="0" y="14620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870086" y="3027564"/>
            <a:ext cx="4835828" cy="483582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D2E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066776" y="3998981"/>
            <a:ext cx="7530828" cy="755299"/>
            <a:chOff x="0" y="0"/>
            <a:chExt cx="730405" cy="732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30405" cy="73255"/>
            </a:xfrm>
            <a:custGeom>
              <a:avLst/>
              <a:gdLst/>
              <a:ahLst/>
              <a:cxnLst/>
              <a:rect l="l" t="t" r="r" b="b"/>
              <a:pathLst>
                <a:path w="730405" h="73255">
                  <a:moveTo>
                    <a:pt x="36628" y="0"/>
                  </a:moveTo>
                  <a:lnTo>
                    <a:pt x="693777" y="0"/>
                  </a:lnTo>
                  <a:cubicBezTo>
                    <a:pt x="703492" y="0"/>
                    <a:pt x="712808" y="3859"/>
                    <a:pt x="719677" y="10728"/>
                  </a:cubicBezTo>
                  <a:cubicBezTo>
                    <a:pt x="726546" y="17597"/>
                    <a:pt x="730405" y="26913"/>
                    <a:pt x="730405" y="36628"/>
                  </a:cubicBezTo>
                  <a:lnTo>
                    <a:pt x="730405" y="36628"/>
                  </a:lnTo>
                  <a:cubicBezTo>
                    <a:pt x="730405" y="56857"/>
                    <a:pt x="714006" y="73255"/>
                    <a:pt x="693777" y="73255"/>
                  </a:cubicBezTo>
                  <a:lnTo>
                    <a:pt x="36628" y="73255"/>
                  </a:lnTo>
                  <a:cubicBezTo>
                    <a:pt x="16399" y="73255"/>
                    <a:pt x="0" y="56857"/>
                    <a:pt x="0" y="36628"/>
                  </a:cubicBezTo>
                  <a:lnTo>
                    <a:pt x="0" y="36628"/>
                  </a:lnTo>
                  <a:cubicBezTo>
                    <a:pt x="0" y="16399"/>
                    <a:pt x="16399" y="0"/>
                    <a:pt x="36628" y="0"/>
                  </a:cubicBezTo>
                  <a:close/>
                </a:path>
              </a:pathLst>
            </a:custGeom>
            <a:solidFill>
              <a:srgbClr val="588B2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730405" cy="1208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5400000">
            <a:off x="7356863" y="5325795"/>
            <a:ext cx="289743" cy="193337"/>
          </a:xfrm>
          <a:custGeom>
            <a:avLst/>
            <a:gdLst/>
            <a:ahLst/>
            <a:cxnLst/>
            <a:rect l="l" t="t" r="r" b="b"/>
            <a:pathLst>
              <a:path w="289743" h="193337">
                <a:moveTo>
                  <a:pt x="0" y="0"/>
                </a:moveTo>
                <a:lnTo>
                  <a:pt x="289742" y="0"/>
                </a:lnTo>
                <a:lnTo>
                  <a:pt x="289742" y="193338"/>
                </a:lnTo>
                <a:lnTo>
                  <a:pt x="0" y="1933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066776" y="4860914"/>
            <a:ext cx="7380402" cy="776208"/>
            <a:chOff x="0" y="0"/>
            <a:chExt cx="715815" cy="752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15815" cy="75283"/>
            </a:xfrm>
            <a:custGeom>
              <a:avLst/>
              <a:gdLst/>
              <a:ahLst/>
              <a:cxnLst/>
              <a:rect l="l" t="t" r="r" b="b"/>
              <a:pathLst>
                <a:path w="715815" h="75283">
                  <a:moveTo>
                    <a:pt x="37642" y="0"/>
                  </a:moveTo>
                  <a:lnTo>
                    <a:pt x="678174" y="0"/>
                  </a:lnTo>
                  <a:cubicBezTo>
                    <a:pt x="688157" y="0"/>
                    <a:pt x="697731" y="3966"/>
                    <a:pt x="704790" y="11025"/>
                  </a:cubicBezTo>
                  <a:cubicBezTo>
                    <a:pt x="711850" y="18084"/>
                    <a:pt x="715815" y="27658"/>
                    <a:pt x="715815" y="37642"/>
                  </a:cubicBezTo>
                  <a:lnTo>
                    <a:pt x="715815" y="37642"/>
                  </a:lnTo>
                  <a:cubicBezTo>
                    <a:pt x="715815" y="47625"/>
                    <a:pt x="711850" y="57199"/>
                    <a:pt x="704790" y="64258"/>
                  </a:cubicBezTo>
                  <a:cubicBezTo>
                    <a:pt x="697731" y="71318"/>
                    <a:pt x="688157" y="75283"/>
                    <a:pt x="678174" y="75283"/>
                  </a:cubicBezTo>
                  <a:lnTo>
                    <a:pt x="37642" y="75283"/>
                  </a:lnTo>
                  <a:cubicBezTo>
                    <a:pt x="27658" y="75283"/>
                    <a:pt x="18084" y="71318"/>
                    <a:pt x="11025" y="64258"/>
                  </a:cubicBezTo>
                  <a:cubicBezTo>
                    <a:pt x="3966" y="57199"/>
                    <a:pt x="0" y="47625"/>
                    <a:pt x="0" y="37642"/>
                  </a:cubicBezTo>
                  <a:lnTo>
                    <a:pt x="0" y="37642"/>
                  </a:lnTo>
                  <a:cubicBezTo>
                    <a:pt x="0" y="27658"/>
                    <a:pt x="3966" y="18084"/>
                    <a:pt x="11025" y="11025"/>
                  </a:cubicBezTo>
                  <a:cubicBezTo>
                    <a:pt x="18084" y="3966"/>
                    <a:pt x="27658" y="0"/>
                    <a:pt x="37642" y="0"/>
                  </a:cubicBezTo>
                  <a:close/>
                </a:path>
              </a:pathLst>
            </a:custGeom>
            <a:solidFill>
              <a:srgbClr val="588B2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715815" cy="122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5400000">
            <a:off x="7356863" y="6187728"/>
            <a:ext cx="289743" cy="193337"/>
          </a:xfrm>
          <a:custGeom>
            <a:avLst/>
            <a:gdLst/>
            <a:ahLst/>
            <a:cxnLst/>
            <a:rect l="l" t="t" r="r" b="b"/>
            <a:pathLst>
              <a:path w="289743" h="193337">
                <a:moveTo>
                  <a:pt x="0" y="0"/>
                </a:moveTo>
                <a:lnTo>
                  <a:pt x="289742" y="0"/>
                </a:lnTo>
                <a:lnTo>
                  <a:pt x="289742" y="193338"/>
                </a:lnTo>
                <a:lnTo>
                  <a:pt x="0" y="1933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0066776" y="5722847"/>
            <a:ext cx="4582716" cy="776208"/>
            <a:chOff x="0" y="0"/>
            <a:chExt cx="444472" cy="7528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44472" cy="75283"/>
            </a:xfrm>
            <a:custGeom>
              <a:avLst/>
              <a:gdLst/>
              <a:ahLst/>
              <a:cxnLst/>
              <a:rect l="l" t="t" r="r" b="b"/>
              <a:pathLst>
                <a:path w="444472" h="75283">
                  <a:moveTo>
                    <a:pt x="37642" y="0"/>
                  </a:moveTo>
                  <a:lnTo>
                    <a:pt x="406830" y="0"/>
                  </a:lnTo>
                  <a:cubicBezTo>
                    <a:pt x="416813" y="0"/>
                    <a:pt x="426387" y="3966"/>
                    <a:pt x="433447" y="11025"/>
                  </a:cubicBezTo>
                  <a:cubicBezTo>
                    <a:pt x="440506" y="18084"/>
                    <a:pt x="444472" y="27658"/>
                    <a:pt x="444472" y="37642"/>
                  </a:cubicBezTo>
                  <a:lnTo>
                    <a:pt x="444472" y="37642"/>
                  </a:lnTo>
                  <a:cubicBezTo>
                    <a:pt x="444472" y="47625"/>
                    <a:pt x="440506" y="57199"/>
                    <a:pt x="433447" y="64258"/>
                  </a:cubicBezTo>
                  <a:cubicBezTo>
                    <a:pt x="426387" y="71318"/>
                    <a:pt x="416813" y="75283"/>
                    <a:pt x="406830" y="75283"/>
                  </a:cubicBezTo>
                  <a:lnTo>
                    <a:pt x="37642" y="75283"/>
                  </a:lnTo>
                  <a:cubicBezTo>
                    <a:pt x="27658" y="75283"/>
                    <a:pt x="18084" y="71318"/>
                    <a:pt x="11025" y="64258"/>
                  </a:cubicBezTo>
                  <a:cubicBezTo>
                    <a:pt x="3966" y="57199"/>
                    <a:pt x="0" y="47625"/>
                    <a:pt x="0" y="37642"/>
                  </a:cubicBezTo>
                  <a:lnTo>
                    <a:pt x="0" y="37642"/>
                  </a:lnTo>
                  <a:cubicBezTo>
                    <a:pt x="0" y="27658"/>
                    <a:pt x="3966" y="18084"/>
                    <a:pt x="11025" y="11025"/>
                  </a:cubicBezTo>
                  <a:cubicBezTo>
                    <a:pt x="18084" y="3966"/>
                    <a:pt x="27658" y="0"/>
                    <a:pt x="37642" y="0"/>
                  </a:cubicBezTo>
                  <a:close/>
                </a:path>
              </a:pathLst>
            </a:custGeom>
            <a:solidFill>
              <a:srgbClr val="588B2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444472" cy="122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5400000">
            <a:off x="7356863" y="7049661"/>
            <a:ext cx="289743" cy="193337"/>
          </a:xfrm>
          <a:custGeom>
            <a:avLst/>
            <a:gdLst/>
            <a:ahLst/>
            <a:cxnLst/>
            <a:rect l="l" t="t" r="r" b="b"/>
            <a:pathLst>
              <a:path w="289743" h="193337">
                <a:moveTo>
                  <a:pt x="0" y="0"/>
                </a:moveTo>
                <a:lnTo>
                  <a:pt x="289742" y="0"/>
                </a:lnTo>
                <a:lnTo>
                  <a:pt x="289742" y="193338"/>
                </a:lnTo>
                <a:lnTo>
                  <a:pt x="0" y="1933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5400000">
            <a:off x="7356863" y="7911594"/>
            <a:ext cx="289743" cy="193337"/>
          </a:xfrm>
          <a:custGeom>
            <a:avLst/>
            <a:gdLst/>
            <a:ahLst/>
            <a:cxnLst/>
            <a:rect l="l" t="t" r="r" b="b"/>
            <a:pathLst>
              <a:path w="289743" h="193337">
                <a:moveTo>
                  <a:pt x="0" y="0"/>
                </a:moveTo>
                <a:lnTo>
                  <a:pt x="289742" y="0"/>
                </a:lnTo>
                <a:lnTo>
                  <a:pt x="289742" y="193338"/>
                </a:lnTo>
                <a:lnTo>
                  <a:pt x="0" y="1933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5400000">
            <a:off x="7356863" y="8773527"/>
            <a:ext cx="289743" cy="193337"/>
          </a:xfrm>
          <a:custGeom>
            <a:avLst/>
            <a:gdLst/>
            <a:ahLst/>
            <a:cxnLst/>
            <a:rect l="l" t="t" r="r" b="b"/>
            <a:pathLst>
              <a:path w="289743" h="193337">
                <a:moveTo>
                  <a:pt x="0" y="0"/>
                </a:moveTo>
                <a:lnTo>
                  <a:pt x="289742" y="0"/>
                </a:lnTo>
                <a:lnTo>
                  <a:pt x="289742" y="193338"/>
                </a:lnTo>
                <a:lnTo>
                  <a:pt x="0" y="1933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9670416" y="1425078"/>
            <a:ext cx="7326319" cy="1278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71"/>
              </a:lnSpc>
            </a:pPr>
            <a:r>
              <a:rPr lang="en-US" sz="7199" b="1">
                <a:solidFill>
                  <a:srgbClr val="25471C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紅樹林相關報導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841224" y="4138258"/>
            <a:ext cx="8324525" cy="422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500" b="1" u="sng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  <a:hlinkClick r:id="rId4" tooltip="https://www.youtube.com/watch?v=PeqRCcmPzkQ"/>
              </a:rPr>
              <a:t>紅樹林保衛河口生態系　過濾雜質淨化海洋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841224" y="5000191"/>
            <a:ext cx="5524099" cy="422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500" b="1" u="sng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  <a:hlinkClick r:id="rId5" tooltip="https://www.youtube.com/watch?v=DkjSEfV8kuQ"/>
              </a:rPr>
              <a:t>溼地居然是孕育人類文明的重要推手！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841224" y="5862124"/>
            <a:ext cx="3611600" cy="422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500" b="1" u="sng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  <a:hlinkClick r:id="rId6" tooltip="https://www.youtube.com/watch?v=5DyLBo_Kf-w"/>
              </a:rPr>
              <a:t>紅樹林的偉大之處</a:t>
            </a:r>
            <a:r>
              <a:rPr lang="en-US" sz="25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(英)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841224" y="6724057"/>
            <a:ext cx="2802080" cy="422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5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Land conversion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841224" y="7585990"/>
            <a:ext cx="2802080" cy="422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5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Climate change</a:t>
            </a:r>
          </a:p>
        </p:txBody>
      </p:sp>
      <p:sp>
        <p:nvSpPr>
          <p:cNvPr id="25" name="Freeform 25"/>
          <p:cNvSpPr/>
          <p:nvPr/>
        </p:nvSpPr>
        <p:spPr>
          <a:xfrm rot="-5400000">
            <a:off x="14014928" y="1194355"/>
            <a:ext cx="497052" cy="3232860"/>
          </a:xfrm>
          <a:custGeom>
            <a:avLst/>
            <a:gdLst/>
            <a:ahLst/>
            <a:cxnLst/>
            <a:rect l="l" t="t" r="r" b="b"/>
            <a:pathLst>
              <a:path w="497052" h="3232860">
                <a:moveTo>
                  <a:pt x="0" y="0"/>
                </a:moveTo>
                <a:lnTo>
                  <a:pt x="497052" y="0"/>
                </a:lnTo>
                <a:lnTo>
                  <a:pt x="497052" y="3232860"/>
                </a:lnTo>
                <a:lnTo>
                  <a:pt x="0" y="32328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10066776" y="6603830"/>
            <a:ext cx="4582716" cy="776208"/>
            <a:chOff x="0" y="0"/>
            <a:chExt cx="444472" cy="7528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44472" cy="75283"/>
            </a:xfrm>
            <a:custGeom>
              <a:avLst/>
              <a:gdLst/>
              <a:ahLst/>
              <a:cxnLst/>
              <a:rect l="l" t="t" r="r" b="b"/>
              <a:pathLst>
                <a:path w="444472" h="75283">
                  <a:moveTo>
                    <a:pt x="37642" y="0"/>
                  </a:moveTo>
                  <a:lnTo>
                    <a:pt x="406830" y="0"/>
                  </a:lnTo>
                  <a:cubicBezTo>
                    <a:pt x="416813" y="0"/>
                    <a:pt x="426387" y="3966"/>
                    <a:pt x="433447" y="11025"/>
                  </a:cubicBezTo>
                  <a:cubicBezTo>
                    <a:pt x="440506" y="18084"/>
                    <a:pt x="444472" y="27658"/>
                    <a:pt x="444472" y="37642"/>
                  </a:cubicBezTo>
                  <a:lnTo>
                    <a:pt x="444472" y="37642"/>
                  </a:lnTo>
                  <a:cubicBezTo>
                    <a:pt x="444472" y="47625"/>
                    <a:pt x="440506" y="57199"/>
                    <a:pt x="433447" y="64258"/>
                  </a:cubicBezTo>
                  <a:cubicBezTo>
                    <a:pt x="426387" y="71318"/>
                    <a:pt x="416813" y="75283"/>
                    <a:pt x="406830" y="75283"/>
                  </a:cubicBezTo>
                  <a:lnTo>
                    <a:pt x="37642" y="75283"/>
                  </a:lnTo>
                  <a:cubicBezTo>
                    <a:pt x="27658" y="75283"/>
                    <a:pt x="18084" y="71318"/>
                    <a:pt x="11025" y="64258"/>
                  </a:cubicBezTo>
                  <a:cubicBezTo>
                    <a:pt x="3966" y="57199"/>
                    <a:pt x="0" y="47625"/>
                    <a:pt x="0" y="37642"/>
                  </a:cubicBezTo>
                  <a:lnTo>
                    <a:pt x="0" y="37642"/>
                  </a:lnTo>
                  <a:cubicBezTo>
                    <a:pt x="0" y="27658"/>
                    <a:pt x="3966" y="18084"/>
                    <a:pt x="11025" y="11025"/>
                  </a:cubicBezTo>
                  <a:cubicBezTo>
                    <a:pt x="18084" y="3966"/>
                    <a:pt x="27658" y="0"/>
                    <a:pt x="37642" y="0"/>
                  </a:cubicBezTo>
                  <a:close/>
                </a:path>
              </a:pathLst>
            </a:custGeom>
            <a:solidFill>
              <a:srgbClr val="588B2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47625"/>
              <a:ext cx="444472" cy="122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 rot="5400000">
            <a:off x="7356863" y="7930644"/>
            <a:ext cx="289743" cy="193337"/>
          </a:xfrm>
          <a:custGeom>
            <a:avLst/>
            <a:gdLst/>
            <a:ahLst/>
            <a:cxnLst/>
            <a:rect l="l" t="t" r="r" b="b"/>
            <a:pathLst>
              <a:path w="289743" h="193337">
                <a:moveTo>
                  <a:pt x="0" y="0"/>
                </a:moveTo>
                <a:lnTo>
                  <a:pt x="289742" y="0"/>
                </a:lnTo>
                <a:lnTo>
                  <a:pt x="289742" y="193338"/>
                </a:lnTo>
                <a:lnTo>
                  <a:pt x="0" y="1933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10841224" y="6743107"/>
            <a:ext cx="3611600" cy="422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500" b="1" u="sng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  <a:hlinkClick r:id="rId9" tooltip="https://youtu.be/s4wAPj8lnDs?si=_06mq79qNzybv70e"/>
              </a:rPr>
              <a:t>《紅樹林真好玩》</a:t>
            </a:r>
            <a:r>
              <a:rPr lang="en-US" sz="2500" u="sng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  <a:hlinkClick r:id="rId9" tooltip="https://youtu.be/s4wAPj8lnDs?si=_06mq79qNzybv70e"/>
              </a:rPr>
              <a:t>(繪本)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59035" y="1974337"/>
            <a:ext cx="8117633" cy="7451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38" lvl="1" indent="-399419" algn="l">
              <a:lnSpc>
                <a:spcPts val="5180"/>
              </a:lnSpc>
              <a:buFont typeface="Arial"/>
              <a:buChar char="•"/>
            </a:pPr>
            <a:r>
              <a:rPr lang="en-US" sz="3700">
                <a:solidFill>
                  <a:srgbClr val="FF3131"/>
                </a:solidFill>
                <a:latin typeface="イワタ教科書体 Bold"/>
                <a:ea typeface="イワタ教科書体 Bold"/>
                <a:cs typeface="イワタ教科書体 Bold"/>
                <a:sym typeface="イワタ教科書体 Bold"/>
              </a:rPr>
              <a:t>紅樹林生長在哪裡?</a:t>
            </a:r>
          </a:p>
          <a:p>
            <a:pPr algn="l">
              <a:lnSpc>
                <a:spcPts val="5180"/>
              </a:lnSpc>
            </a:pPr>
            <a:r>
              <a:rPr lang="en-US" sz="3700">
                <a:solidFill>
                  <a:srgbClr val="000000"/>
                </a:solidFill>
                <a:latin typeface="イワタ教科書体 Bold"/>
                <a:ea typeface="イワタ教科書体 Bold"/>
                <a:cs typeface="イワタ教科書体 Bold"/>
                <a:sym typeface="イワタ教科書体 Bold"/>
              </a:rPr>
              <a:t>   在熱帶和亞熱帶的河口和海濱</a:t>
            </a:r>
          </a:p>
          <a:p>
            <a:pPr marL="798838" lvl="1" indent="-399419" algn="l">
              <a:lnSpc>
                <a:spcPts val="5180"/>
              </a:lnSpc>
              <a:buFont typeface="Arial"/>
              <a:buChar char="•"/>
            </a:pPr>
            <a:r>
              <a:rPr lang="en-US" sz="3700">
                <a:solidFill>
                  <a:srgbClr val="FF3131"/>
                </a:solidFill>
                <a:latin typeface="イワタ教科書体 Bold"/>
                <a:ea typeface="イワタ教科書体 Bold"/>
                <a:cs typeface="イワタ教科書体 Bold"/>
                <a:sym typeface="イワタ教科書体 Bold"/>
              </a:rPr>
              <a:t>為什麼叫作紅樹林?</a:t>
            </a:r>
          </a:p>
          <a:p>
            <a:pPr algn="l">
              <a:lnSpc>
                <a:spcPts val="5180"/>
              </a:lnSpc>
            </a:pPr>
            <a:r>
              <a:rPr lang="en-US" sz="3700">
                <a:solidFill>
                  <a:srgbClr val="000000"/>
                </a:solidFill>
                <a:latin typeface="イワタ教科書体 Bold"/>
                <a:ea typeface="イワタ教科書体 Bold"/>
                <a:cs typeface="イワタ教科書体 Bold"/>
                <a:sym typeface="イワタ教科書体 Bold"/>
              </a:rPr>
              <a:t>   紅樹科是紅樹林組成之主體植物</a:t>
            </a:r>
          </a:p>
          <a:p>
            <a:pPr algn="l">
              <a:lnSpc>
                <a:spcPts val="5180"/>
              </a:lnSpc>
            </a:pPr>
            <a:r>
              <a:rPr lang="en-US" sz="3700">
                <a:solidFill>
                  <a:srgbClr val="000000"/>
                </a:solidFill>
                <a:latin typeface="イワタ教科書体 Bold"/>
                <a:ea typeface="イワタ教科書体 Bold"/>
                <a:cs typeface="イワタ教科書体 Bold"/>
                <a:sym typeface="イワタ教科書体 Bold"/>
              </a:rPr>
              <a:t>　　群，莖幹多呈</a:t>
            </a:r>
            <a:r>
              <a:rPr lang="en-US" sz="3700">
                <a:solidFill>
                  <a:srgbClr val="FF3131"/>
                </a:solidFill>
                <a:latin typeface="イワタ教科書体 Bold"/>
                <a:ea typeface="イワタ教科書体 Bold"/>
                <a:cs typeface="イワタ教科書体 Bold"/>
                <a:sym typeface="イワタ教科書体 Bold"/>
              </a:rPr>
              <a:t>紅色</a:t>
            </a:r>
            <a:r>
              <a:rPr lang="en-US" sz="3700">
                <a:solidFill>
                  <a:srgbClr val="000000"/>
                </a:solidFill>
                <a:latin typeface="イワタ教科書体 Bold"/>
                <a:ea typeface="イワタ教科書体 Bold"/>
                <a:cs typeface="イワタ教科書体 Bold"/>
                <a:sym typeface="イワタ教科書体 Bold"/>
              </a:rPr>
              <a:t>，富含單寧酸，　</a:t>
            </a:r>
          </a:p>
          <a:p>
            <a:pPr algn="l">
              <a:lnSpc>
                <a:spcPts val="5180"/>
              </a:lnSpc>
            </a:pPr>
            <a:r>
              <a:rPr lang="en-US" sz="3700">
                <a:solidFill>
                  <a:srgbClr val="000000"/>
                </a:solidFill>
                <a:latin typeface="イワタ教科書体 Bold"/>
                <a:ea typeface="イワタ教科書体 Bold"/>
                <a:cs typeface="イワタ教科書体 Bold"/>
                <a:sym typeface="イワタ教科書体 Bold"/>
              </a:rPr>
              <a:t>　　可提煉紅色染料</a:t>
            </a:r>
          </a:p>
          <a:p>
            <a:pPr marL="798838" lvl="1" indent="-399419" algn="l">
              <a:lnSpc>
                <a:spcPts val="5180"/>
              </a:lnSpc>
              <a:buFont typeface="Arial"/>
              <a:buChar char="•"/>
            </a:pPr>
            <a:r>
              <a:rPr lang="en-US" sz="3700">
                <a:solidFill>
                  <a:srgbClr val="779AA9"/>
                </a:solidFill>
                <a:latin typeface="イワタ教科書体 Bold"/>
                <a:ea typeface="イワタ教科書体 Bold"/>
                <a:cs typeface="イワタ教科書体 Bold"/>
                <a:sym typeface="イワタ教科書体 Bold"/>
              </a:rPr>
              <a:t>功能：</a:t>
            </a:r>
            <a:r>
              <a:rPr lang="en-US" sz="3700">
                <a:solidFill>
                  <a:srgbClr val="000000"/>
                </a:solidFill>
                <a:latin typeface="イワタ教科書体 Bold"/>
                <a:ea typeface="イワタ教科書体 Bold"/>
                <a:cs typeface="イワタ教科書体 Bold"/>
                <a:sym typeface="イワタ教科書体 Bold"/>
              </a:rPr>
              <a:t>防風、淨化水質、保護堤岸</a:t>
            </a:r>
          </a:p>
          <a:p>
            <a:pPr marL="798838" lvl="1" indent="-399419" algn="l">
              <a:lnSpc>
                <a:spcPts val="5180"/>
              </a:lnSpc>
              <a:spcBef>
                <a:spcPct val="0"/>
              </a:spcBef>
              <a:buFont typeface="Arial"/>
              <a:buChar char="•"/>
            </a:pPr>
            <a:r>
              <a:rPr lang="en-US" sz="3700">
                <a:solidFill>
                  <a:srgbClr val="779AA9"/>
                </a:solidFill>
                <a:latin typeface="イワタ教科書体 Bold"/>
                <a:ea typeface="イワタ教科書体 Bold"/>
                <a:cs typeface="イワタ教科書体 Bold"/>
                <a:sym typeface="イワタ教科書体 Bold"/>
              </a:rPr>
              <a:t>特性：</a:t>
            </a:r>
            <a:r>
              <a:rPr lang="en-US" sz="3700">
                <a:solidFill>
                  <a:srgbClr val="000000"/>
                </a:solidFill>
                <a:latin typeface="イワタ教科書体 Bold"/>
                <a:ea typeface="イワタ教科書体 Bold"/>
                <a:cs typeface="イワタ教科書体 Bold"/>
                <a:sym typeface="イワタ教科書体 Bold"/>
              </a:rPr>
              <a:t>紅樹林在惡劣的濕地環境，演化出胎生苗、呼吸根、支持根、排鹽機制的特性</a:t>
            </a:r>
          </a:p>
          <a:p>
            <a:pPr algn="ctr">
              <a:lnSpc>
                <a:spcPts val="3920"/>
              </a:lnSpc>
              <a:spcBef>
                <a:spcPct val="0"/>
              </a:spcBef>
            </a:pPr>
            <a:endParaRPr lang="en-US" sz="3700">
              <a:solidFill>
                <a:srgbClr val="000000"/>
              </a:solidFill>
              <a:latin typeface="イワタ教科書体 Bold"/>
              <a:ea typeface="イワタ教科書体 Bold"/>
              <a:cs typeface="イワタ教科書体 Bold"/>
              <a:sym typeface="イワタ教科書体 Bold"/>
            </a:endParaRPr>
          </a:p>
        </p:txBody>
      </p:sp>
      <p:sp>
        <p:nvSpPr>
          <p:cNvPr id="32" name="Freeform 32"/>
          <p:cNvSpPr/>
          <p:nvPr/>
        </p:nvSpPr>
        <p:spPr>
          <a:xfrm>
            <a:off x="9043445" y="3059311"/>
            <a:ext cx="1797779" cy="853945"/>
          </a:xfrm>
          <a:custGeom>
            <a:avLst/>
            <a:gdLst/>
            <a:ahLst/>
            <a:cxnLst/>
            <a:rect l="l" t="t" r="r" b="b"/>
            <a:pathLst>
              <a:path w="1797779" h="853945">
                <a:moveTo>
                  <a:pt x="0" y="0"/>
                </a:moveTo>
                <a:lnTo>
                  <a:pt x="1797779" y="0"/>
                </a:lnTo>
                <a:lnTo>
                  <a:pt x="1797779" y="853945"/>
                </a:lnTo>
                <a:lnTo>
                  <a:pt x="0" y="8539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38877" y="4448026"/>
            <a:ext cx="9309466" cy="3031997"/>
            <a:chOff x="0" y="0"/>
            <a:chExt cx="1564724" cy="5096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64724" cy="509614"/>
            </a:xfrm>
            <a:custGeom>
              <a:avLst/>
              <a:gdLst/>
              <a:ahLst/>
              <a:cxnLst/>
              <a:rect l="l" t="t" r="r" b="b"/>
              <a:pathLst>
                <a:path w="1564724" h="509614">
                  <a:moveTo>
                    <a:pt x="21622" y="0"/>
                  </a:moveTo>
                  <a:lnTo>
                    <a:pt x="1543102" y="0"/>
                  </a:lnTo>
                  <a:cubicBezTo>
                    <a:pt x="1548836" y="0"/>
                    <a:pt x="1554336" y="2278"/>
                    <a:pt x="1558391" y="6333"/>
                  </a:cubicBezTo>
                  <a:cubicBezTo>
                    <a:pt x="1562446" y="10388"/>
                    <a:pt x="1564724" y="15888"/>
                    <a:pt x="1564724" y="21622"/>
                  </a:cubicBezTo>
                  <a:lnTo>
                    <a:pt x="1564724" y="487992"/>
                  </a:lnTo>
                  <a:cubicBezTo>
                    <a:pt x="1564724" y="499934"/>
                    <a:pt x="1555043" y="509614"/>
                    <a:pt x="1543102" y="509614"/>
                  </a:cubicBezTo>
                  <a:lnTo>
                    <a:pt x="21622" y="509614"/>
                  </a:lnTo>
                  <a:cubicBezTo>
                    <a:pt x="9681" y="509614"/>
                    <a:pt x="0" y="499934"/>
                    <a:pt x="0" y="487992"/>
                  </a:cubicBezTo>
                  <a:lnTo>
                    <a:pt x="0" y="21622"/>
                  </a:lnTo>
                  <a:cubicBezTo>
                    <a:pt x="0" y="9681"/>
                    <a:pt x="9681" y="0"/>
                    <a:pt x="21622" y="0"/>
                  </a:cubicBezTo>
                  <a:close/>
                </a:path>
              </a:pathLst>
            </a:custGeom>
            <a:solidFill>
              <a:srgbClr val="C6EDC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564724" cy="5572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321534" y="4902067"/>
            <a:ext cx="7036713" cy="776208"/>
            <a:chOff x="0" y="0"/>
            <a:chExt cx="682482" cy="752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82482" cy="75283"/>
            </a:xfrm>
            <a:custGeom>
              <a:avLst/>
              <a:gdLst/>
              <a:ahLst/>
              <a:cxnLst/>
              <a:rect l="l" t="t" r="r" b="b"/>
              <a:pathLst>
                <a:path w="682482" h="75283">
                  <a:moveTo>
                    <a:pt x="37642" y="0"/>
                  </a:moveTo>
                  <a:lnTo>
                    <a:pt x="644840" y="0"/>
                  </a:lnTo>
                  <a:cubicBezTo>
                    <a:pt x="654823" y="0"/>
                    <a:pt x="664397" y="3966"/>
                    <a:pt x="671457" y="11025"/>
                  </a:cubicBezTo>
                  <a:cubicBezTo>
                    <a:pt x="678516" y="18084"/>
                    <a:pt x="682482" y="27658"/>
                    <a:pt x="682482" y="37642"/>
                  </a:cubicBezTo>
                  <a:lnTo>
                    <a:pt x="682482" y="37642"/>
                  </a:lnTo>
                  <a:cubicBezTo>
                    <a:pt x="682482" y="47625"/>
                    <a:pt x="678516" y="57199"/>
                    <a:pt x="671457" y="64258"/>
                  </a:cubicBezTo>
                  <a:cubicBezTo>
                    <a:pt x="664397" y="71318"/>
                    <a:pt x="654823" y="75283"/>
                    <a:pt x="644840" y="75283"/>
                  </a:cubicBezTo>
                  <a:lnTo>
                    <a:pt x="37642" y="75283"/>
                  </a:lnTo>
                  <a:cubicBezTo>
                    <a:pt x="27658" y="75283"/>
                    <a:pt x="18084" y="71318"/>
                    <a:pt x="11025" y="64258"/>
                  </a:cubicBezTo>
                  <a:cubicBezTo>
                    <a:pt x="3966" y="57199"/>
                    <a:pt x="0" y="47625"/>
                    <a:pt x="0" y="37642"/>
                  </a:cubicBezTo>
                  <a:lnTo>
                    <a:pt x="0" y="37642"/>
                  </a:lnTo>
                  <a:cubicBezTo>
                    <a:pt x="0" y="27658"/>
                    <a:pt x="3966" y="18084"/>
                    <a:pt x="11025" y="11025"/>
                  </a:cubicBezTo>
                  <a:cubicBezTo>
                    <a:pt x="18084" y="3966"/>
                    <a:pt x="27658" y="0"/>
                    <a:pt x="37642" y="0"/>
                  </a:cubicBezTo>
                  <a:close/>
                </a:path>
              </a:pathLst>
            </a:custGeom>
            <a:solidFill>
              <a:srgbClr val="2C90C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682482" cy="122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9624392" y="5165205"/>
            <a:ext cx="218689" cy="249931"/>
          </a:xfrm>
          <a:custGeom>
            <a:avLst/>
            <a:gdLst/>
            <a:ahLst/>
            <a:cxnLst/>
            <a:rect l="l" t="t" r="r" b="b"/>
            <a:pathLst>
              <a:path w="218689" h="249931">
                <a:moveTo>
                  <a:pt x="0" y="0"/>
                </a:moveTo>
                <a:lnTo>
                  <a:pt x="218689" y="0"/>
                </a:lnTo>
                <a:lnTo>
                  <a:pt x="218689" y="249931"/>
                </a:lnTo>
                <a:lnTo>
                  <a:pt x="0" y="2499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9321534" y="5964025"/>
            <a:ext cx="8117163" cy="1143602"/>
            <a:chOff x="0" y="0"/>
            <a:chExt cx="787273" cy="11091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87273" cy="110916"/>
            </a:xfrm>
            <a:custGeom>
              <a:avLst/>
              <a:gdLst/>
              <a:ahLst/>
              <a:cxnLst/>
              <a:rect l="l" t="t" r="r" b="b"/>
              <a:pathLst>
                <a:path w="787273" h="110916">
                  <a:moveTo>
                    <a:pt x="55458" y="0"/>
                  </a:moveTo>
                  <a:lnTo>
                    <a:pt x="731815" y="0"/>
                  </a:lnTo>
                  <a:cubicBezTo>
                    <a:pt x="746523" y="0"/>
                    <a:pt x="760629" y="5843"/>
                    <a:pt x="771030" y="16243"/>
                  </a:cubicBezTo>
                  <a:cubicBezTo>
                    <a:pt x="781430" y="26644"/>
                    <a:pt x="787273" y="40750"/>
                    <a:pt x="787273" y="55458"/>
                  </a:cubicBezTo>
                  <a:lnTo>
                    <a:pt x="787273" y="55458"/>
                  </a:lnTo>
                  <a:cubicBezTo>
                    <a:pt x="787273" y="86087"/>
                    <a:pt x="762444" y="110916"/>
                    <a:pt x="731815" y="110916"/>
                  </a:cubicBezTo>
                  <a:lnTo>
                    <a:pt x="55458" y="110916"/>
                  </a:lnTo>
                  <a:cubicBezTo>
                    <a:pt x="40750" y="110916"/>
                    <a:pt x="26644" y="105074"/>
                    <a:pt x="16243" y="94673"/>
                  </a:cubicBezTo>
                  <a:cubicBezTo>
                    <a:pt x="5843" y="84273"/>
                    <a:pt x="0" y="70167"/>
                    <a:pt x="0" y="55458"/>
                  </a:cubicBezTo>
                  <a:lnTo>
                    <a:pt x="0" y="55458"/>
                  </a:lnTo>
                  <a:cubicBezTo>
                    <a:pt x="0" y="40750"/>
                    <a:pt x="5843" y="26644"/>
                    <a:pt x="16243" y="16243"/>
                  </a:cubicBezTo>
                  <a:cubicBezTo>
                    <a:pt x="26644" y="5843"/>
                    <a:pt x="40750" y="0"/>
                    <a:pt x="55458" y="0"/>
                  </a:cubicBezTo>
                  <a:close/>
                </a:path>
              </a:pathLst>
            </a:custGeom>
            <a:solidFill>
              <a:srgbClr val="2C90C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787273" cy="1585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9624392" y="6227163"/>
            <a:ext cx="218689" cy="249931"/>
          </a:xfrm>
          <a:custGeom>
            <a:avLst/>
            <a:gdLst/>
            <a:ahLst/>
            <a:cxnLst/>
            <a:rect l="l" t="t" r="r" b="b"/>
            <a:pathLst>
              <a:path w="218689" h="249931">
                <a:moveTo>
                  <a:pt x="0" y="0"/>
                </a:moveTo>
                <a:lnTo>
                  <a:pt x="218689" y="0"/>
                </a:lnTo>
                <a:lnTo>
                  <a:pt x="218689" y="249931"/>
                </a:lnTo>
                <a:lnTo>
                  <a:pt x="0" y="2499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-1390414" y="2682770"/>
            <a:ext cx="8832123" cy="8832123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46491" r="-46491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7024501" y="1440710"/>
            <a:ext cx="10234799" cy="1242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819"/>
              </a:lnSpc>
            </a:pPr>
            <a:r>
              <a:rPr lang="en-US" sz="6999" b="1">
                <a:solidFill>
                  <a:srgbClr val="2B2A25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塭仔頭紅樹林生態保護區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29307" y="5041344"/>
            <a:ext cx="6046150" cy="422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500" b="1" u="sng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  <a:hlinkClick r:id="rId5" tooltip="https://www.taiwan.net.tw/m1.aspx?sNo=0001110&amp;id=2533"/>
              </a:rPr>
              <a:t>認識家鄉-苗栗縣竹南鎮河口溼地：紅樹林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029307" y="6103302"/>
            <a:ext cx="6992267" cy="860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500" b="1" u="sng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  <a:hlinkClick r:id="rId6" tooltip="https://www.youtube.com/watch?v=JKOZpaDms6M&amp;t=323s"/>
              </a:rPr>
              <a:t>苗栗 竹南 塭仔頭紅樹林生態保護區/官義渡生態公園/親子景點/近距離認識生態植物</a:t>
            </a:r>
          </a:p>
        </p:txBody>
      </p:sp>
      <p:sp>
        <p:nvSpPr>
          <p:cNvPr id="18" name="Freeform 18"/>
          <p:cNvSpPr/>
          <p:nvPr/>
        </p:nvSpPr>
        <p:spPr>
          <a:xfrm>
            <a:off x="6786775" y="5188981"/>
            <a:ext cx="2288240" cy="1086914"/>
          </a:xfrm>
          <a:custGeom>
            <a:avLst/>
            <a:gdLst/>
            <a:ahLst/>
            <a:cxnLst/>
            <a:rect l="l" t="t" r="r" b="b"/>
            <a:pathLst>
              <a:path w="2288240" h="1086914">
                <a:moveTo>
                  <a:pt x="0" y="0"/>
                </a:moveTo>
                <a:lnTo>
                  <a:pt x="2288241" y="0"/>
                </a:lnTo>
                <a:lnTo>
                  <a:pt x="2288241" y="1086914"/>
                </a:lnTo>
                <a:lnTo>
                  <a:pt x="0" y="10869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074115" y="-2030473"/>
            <a:ext cx="6370369" cy="637036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6EDC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554152" y="2290982"/>
            <a:ext cx="5705148" cy="4546263"/>
            <a:chOff x="0" y="0"/>
            <a:chExt cx="553335" cy="4409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53335" cy="440936"/>
            </a:xfrm>
            <a:custGeom>
              <a:avLst/>
              <a:gdLst/>
              <a:ahLst/>
              <a:cxnLst/>
              <a:rect l="l" t="t" r="r" b="b"/>
              <a:pathLst>
                <a:path w="553335" h="440936">
                  <a:moveTo>
                    <a:pt x="48852" y="0"/>
                  </a:moveTo>
                  <a:lnTo>
                    <a:pt x="504483" y="0"/>
                  </a:lnTo>
                  <a:cubicBezTo>
                    <a:pt x="517439" y="0"/>
                    <a:pt x="529865" y="5147"/>
                    <a:pt x="539026" y="14308"/>
                  </a:cubicBezTo>
                  <a:cubicBezTo>
                    <a:pt x="548188" y="23470"/>
                    <a:pt x="553335" y="35896"/>
                    <a:pt x="553335" y="48852"/>
                  </a:cubicBezTo>
                  <a:lnTo>
                    <a:pt x="553335" y="392084"/>
                  </a:lnTo>
                  <a:cubicBezTo>
                    <a:pt x="553335" y="419064"/>
                    <a:pt x="531463" y="440936"/>
                    <a:pt x="504483" y="440936"/>
                  </a:cubicBezTo>
                  <a:lnTo>
                    <a:pt x="48852" y="440936"/>
                  </a:lnTo>
                  <a:cubicBezTo>
                    <a:pt x="21872" y="440936"/>
                    <a:pt x="0" y="419064"/>
                    <a:pt x="0" y="392084"/>
                  </a:cubicBezTo>
                  <a:lnTo>
                    <a:pt x="0" y="48852"/>
                  </a:lnTo>
                  <a:cubicBezTo>
                    <a:pt x="0" y="21872"/>
                    <a:pt x="21872" y="0"/>
                    <a:pt x="48852" y="0"/>
                  </a:cubicBezTo>
                  <a:close/>
                </a:path>
              </a:pathLst>
            </a:custGeom>
            <a:solidFill>
              <a:srgbClr val="2C90C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53335" cy="4885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43710" y="6337606"/>
            <a:ext cx="18331710" cy="4403038"/>
            <a:chOff x="0" y="0"/>
            <a:chExt cx="1777968" cy="4270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77968" cy="427045"/>
            </a:xfrm>
            <a:custGeom>
              <a:avLst/>
              <a:gdLst/>
              <a:ahLst/>
              <a:cxnLst/>
              <a:rect l="l" t="t" r="r" b="b"/>
              <a:pathLst>
                <a:path w="1777968" h="427045">
                  <a:moveTo>
                    <a:pt x="0" y="0"/>
                  </a:moveTo>
                  <a:lnTo>
                    <a:pt x="1777968" y="0"/>
                  </a:lnTo>
                  <a:lnTo>
                    <a:pt x="1777968" y="427045"/>
                  </a:lnTo>
                  <a:lnTo>
                    <a:pt x="0" y="427045"/>
                  </a:lnTo>
                  <a:close/>
                </a:path>
              </a:pathLst>
            </a:custGeom>
            <a:solidFill>
              <a:srgbClr val="588B2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777968" cy="4746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108885" y="7009425"/>
            <a:ext cx="3888844" cy="2919544"/>
            <a:chOff x="0" y="0"/>
            <a:chExt cx="653632" cy="49071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53632" cy="490713"/>
            </a:xfrm>
            <a:custGeom>
              <a:avLst/>
              <a:gdLst/>
              <a:ahLst/>
              <a:cxnLst/>
              <a:rect l="l" t="t" r="r" b="b"/>
              <a:pathLst>
                <a:path w="653632" h="490713">
                  <a:moveTo>
                    <a:pt x="51761" y="0"/>
                  </a:moveTo>
                  <a:lnTo>
                    <a:pt x="601871" y="0"/>
                  </a:lnTo>
                  <a:cubicBezTo>
                    <a:pt x="615599" y="0"/>
                    <a:pt x="628765" y="5453"/>
                    <a:pt x="638472" y="15160"/>
                  </a:cubicBezTo>
                  <a:cubicBezTo>
                    <a:pt x="648179" y="24867"/>
                    <a:pt x="653632" y="38033"/>
                    <a:pt x="653632" y="51761"/>
                  </a:cubicBezTo>
                  <a:lnTo>
                    <a:pt x="653632" y="438952"/>
                  </a:lnTo>
                  <a:cubicBezTo>
                    <a:pt x="653632" y="452680"/>
                    <a:pt x="648179" y="465846"/>
                    <a:pt x="638472" y="475553"/>
                  </a:cubicBezTo>
                  <a:cubicBezTo>
                    <a:pt x="628765" y="485260"/>
                    <a:pt x="615599" y="490713"/>
                    <a:pt x="601871" y="490713"/>
                  </a:cubicBezTo>
                  <a:lnTo>
                    <a:pt x="51761" y="490713"/>
                  </a:lnTo>
                  <a:cubicBezTo>
                    <a:pt x="38033" y="490713"/>
                    <a:pt x="24867" y="485260"/>
                    <a:pt x="15160" y="475553"/>
                  </a:cubicBezTo>
                  <a:cubicBezTo>
                    <a:pt x="5453" y="465846"/>
                    <a:pt x="0" y="452680"/>
                    <a:pt x="0" y="438952"/>
                  </a:cubicBezTo>
                  <a:lnTo>
                    <a:pt x="0" y="51761"/>
                  </a:lnTo>
                  <a:cubicBezTo>
                    <a:pt x="0" y="38033"/>
                    <a:pt x="5453" y="24867"/>
                    <a:pt x="15160" y="15160"/>
                  </a:cubicBezTo>
                  <a:cubicBezTo>
                    <a:pt x="24867" y="5453"/>
                    <a:pt x="38033" y="0"/>
                    <a:pt x="5176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653632" cy="5383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5949502"/>
            <a:ext cx="3018570" cy="776208"/>
            <a:chOff x="0" y="0"/>
            <a:chExt cx="292767" cy="7528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92767" cy="75283"/>
            </a:xfrm>
            <a:custGeom>
              <a:avLst/>
              <a:gdLst/>
              <a:ahLst/>
              <a:cxnLst/>
              <a:rect l="l" t="t" r="r" b="b"/>
              <a:pathLst>
                <a:path w="292767" h="75283">
                  <a:moveTo>
                    <a:pt x="37642" y="0"/>
                  </a:moveTo>
                  <a:lnTo>
                    <a:pt x="255125" y="0"/>
                  </a:lnTo>
                  <a:cubicBezTo>
                    <a:pt x="265109" y="0"/>
                    <a:pt x="274683" y="3966"/>
                    <a:pt x="281742" y="11025"/>
                  </a:cubicBezTo>
                  <a:cubicBezTo>
                    <a:pt x="288801" y="18084"/>
                    <a:pt x="292767" y="27658"/>
                    <a:pt x="292767" y="37642"/>
                  </a:cubicBezTo>
                  <a:lnTo>
                    <a:pt x="292767" y="37642"/>
                  </a:lnTo>
                  <a:cubicBezTo>
                    <a:pt x="292767" y="47625"/>
                    <a:pt x="288801" y="57199"/>
                    <a:pt x="281742" y="64258"/>
                  </a:cubicBezTo>
                  <a:cubicBezTo>
                    <a:pt x="274683" y="71318"/>
                    <a:pt x="265109" y="75283"/>
                    <a:pt x="255125" y="75283"/>
                  </a:cubicBezTo>
                  <a:lnTo>
                    <a:pt x="37642" y="75283"/>
                  </a:lnTo>
                  <a:cubicBezTo>
                    <a:pt x="27658" y="75283"/>
                    <a:pt x="18084" y="71318"/>
                    <a:pt x="11025" y="64258"/>
                  </a:cubicBezTo>
                  <a:cubicBezTo>
                    <a:pt x="3966" y="57199"/>
                    <a:pt x="0" y="47625"/>
                    <a:pt x="0" y="37642"/>
                  </a:cubicBezTo>
                  <a:lnTo>
                    <a:pt x="0" y="37642"/>
                  </a:lnTo>
                  <a:cubicBezTo>
                    <a:pt x="0" y="27658"/>
                    <a:pt x="3966" y="18084"/>
                    <a:pt x="11025" y="11025"/>
                  </a:cubicBezTo>
                  <a:cubicBezTo>
                    <a:pt x="18084" y="3966"/>
                    <a:pt x="27658" y="0"/>
                    <a:pt x="37642" y="0"/>
                  </a:cubicBezTo>
                  <a:close/>
                </a:path>
              </a:pathLst>
            </a:custGeom>
            <a:solidFill>
              <a:srgbClr val="AFD2ED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292767" cy="122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23132" y="6982885"/>
            <a:ext cx="4134338" cy="2926304"/>
            <a:chOff x="0" y="0"/>
            <a:chExt cx="694894" cy="49185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94894" cy="491850"/>
            </a:xfrm>
            <a:custGeom>
              <a:avLst/>
              <a:gdLst/>
              <a:ahLst/>
              <a:cxnLst/>
              <a:rect l="l" t="t" r="r" b="b"/>
              <a:pathLst>
                <a:path w="694894" h="491850">
                  <a:moveTo>
                    <a:pt x="48687" y="0"/>
                  </a:moveTo>
                  <a:lnTo>
                    <a:pt x="646207" y="0"/>
                  </a:lnTo>
                  <a:cubicBezTo>
                    <a:pt x="659120" y="0"/>
                    <a:pt x="671504" y="5130"/>
                    <a:pt x="680634" y="14260"/>
                  </a:cubicBezTo>
                  <a:cubicBezTo>
                    <a:pt x="689765" y="23391"/>
                    <a:pt x="694894" y="35775"/>
                    <a:pt x="694894" y="48687"/>
                  </a:cubicBezTo>
                  <a:lnTo>
                    <a:pt x="694894" y="443162"/>
                  </a:lnTo>
                  <a:cubicBezTo>
                    <a:pt x="694894" y="470052"/>
                    <a:pt x="673096" y="491850"/>
                    <a:pt x="646207" y="491850"/>
                  </a:cubicBezTo>
                  <a:lnTo>
                    <a:pt x="48687" y="491850"/>
                  </a:lnTo>
                  <a:cubicBezTo>
                    <a:pt x="21798" y="491850"/>
                    <a:pt x="0" y="470052"/>
                    <a:pt x="0" y="443162"/>
                  </a:cubicBezTo>
                  <a:lnTo>
                    <a:pt x="0" y="48687"/>
                  </a:lnTo>
                  <a:cubicBezTo>
                    <a:pt x="0" y="21798"/>
                    <a:pt x="21798" y="0"/>
                    <a:pt x="486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694894" cy="53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781081" y="7009425"/>
            <a:ext cx="3852744" cy="2926304"/>
            <a:chOff x="0" y="0"/>
            <a:chExt cx="647564" cy="49185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47564" cy="491850"/>
            </a:xfrm>
            <a:custGeom>
              <a:avLst/>
              <a:gdLst/>
              <a:ahLst/>
              <a:cxnLst/>
              <a:rect l="l" t="t" r="r" b="b"/>
              <a:pathLst>
                <a:path w="647564" h="491850">
                  <a:moveTo>
                    <a:pt x="52246" y="0"/>
                  </a:moveTo>
                  <a:lnTo>
                    <a:pt x="595319" y="0"/>
                  </a:lnTo>
                  <a:cubicBezTo>
                    <a:pt x="624173" y="0"/>
                    <a:pt x="647564" y="23391"/>
                    <a:pt x="647564" y="52246"/>
                  </a:cubicBezTo>
                  <a:lnTo>
                    <a:pt x="647564" y="439604"/>
                  </a:lnTo>
                  <a:cubicBezTo>
                    <a:pt x="647564" y="453460"/>
                    <a:pt x="642060" y="466749"/>
                    <a:pt x="632262" y="476547"/>
                  </a:cubicBezTo>
                  <a:cubicBezTo>
                    <a:pt x="622464" y="486345"/>
                    <a:pt x="609175" y="491850"/>
                    <a:pt x="595319" y="491850"/>
                  </a:cubicBezTo>
                  <a:lnTo>
                    <a:pt x="52246" y="491850"/>
                  </a:lnTo>
                  <a:cubicBezTo>
                    <a:pt x="23391" y="491850"/>
                    <a:pt x="0" y="468458"/>
                    <a:pt x="0" y="439604"/>
                  </a:cubicBezTo>
                  <a:lnTo>
                    <a:pt x="0" y="52246"/>
                  </a:lnTo>
                  <a:cubicBezTo>
                    <a:pt x="0" y="23391"/>
                    <a:pt x="23391" y="0"/>
                    <a:pt x="522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647564" cy="53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220814" y="1961770"/>
            <a:ext cx="3018570" cy="776208"/>
            <a:chOff x="0" y="0"/>
            <a:chExt cx="292767" cy="7528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92767" cy="75283"/>
            </a:xfrm>
            <a:custGeom>
              <a:avLst/>
              <a:gdLst/>
              <a:ahLst/>
              <a:cxnLst/>
              <a:rect l="l" t="t" r="r" b="b"/>
              <a:pathLst>
                <a:path w="292767" h="75283">
                  <a:moveTo>
                    <a:pt x="37642" y="0"/>
                  </a:moveTo>
                  <a:lnTo>
                    <a:pt x="255125" y="0"/>
                  </a:lnTo>
                  <a:cubicBezTo>
                    <a:pt x="265109" y="0"/>
                    <a:pt x="274683" y="3966"/>
                    <a:pt x="281742" y="11025"/>
                  </a:cubicBezTo>
                  <a:cubicBezTo>
                    <a:pt x="288801" y="18084"/>
                    <a:pt x="292767" y="27658"/>
                    <a:pt x="292767" y="37642"/>
                  </a:cubicBezTo>
                  <a:lnTo>
                    <a:pt x="292767" y="37642"/>
                  </a:lnTo>
                  <a:cubicBezTo>
                    <a:pt x="292767" y="47625"/>
                    <a:pt x="288801" y="57199"/>
                    <a:pt x="281742" y="64258"/>
                  </a:cubicBezTo>
                  <a:cubicBezTo>
                    <a:pt x="274683" y="71318"/>
                    <a:pt x="265109" y="75283"/>
                    <a:pt x="255125" y="75283"/>
                  </a:cubicBezTo>
                  <a:lnTo>
                    <a:pt x="37642" y="75283"/>
                  </a:lnTo>
                  <a:cubicBezTo>
                    <a:pt x="27658" y="75283"/>
                    <a:pt x="18084" y="71318"/>
                    <a:pt x="11025" y="64258"/>
                  </a:cubicBezTo>
                  <a:cubicBezTo>
                    <a:pt x="3966" y="57199"/>
                    <a:pt x="0" y="47625"/>
                    <a:pt x="0" y="37642"/>
                  </a:cubicBezTo>
                  <a:lnTo>
                    <a:pt x="0" y="37642"/>
                  </a:lnTo>
                  <a:cubicBezTo>
                    <a:pt x="0" y="27658"/>
                    <a:pt x="3966" y="18084"/>
                    <a:pt x="11025" y="11025"/>
                  </a:cubicBezTo>
                  <a:cubicBezTo>
                    <a:pt x="18084" y="3966"/>
                    <a:pt x="27658" y="0"/>
                    <a:pt x="37642" y="0"/>
                  </a:cubicBezTo>
                  <a:close/>
                </a:path>
              </a:pathLst>
            </a:custGeom>
            <a:solidFill>
              <a:srgbClr val="AFD2ED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292767" cy="122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 rot="5400000">
            <a:off x="12150538" y="3397775"/>
            <a:ext cx="422427" cy="281874"/>
          </a:xfrm>
          <a:custGeom>
            <a:avLst/>
            <a:gdLst/>
            <a:ahLst/>
            <a:cxnLst/>
            <a:rect l="l" t="t" r="r" b="b"/>
            <a:pathLst>
              <a:path w="422427" h="281874">
                <a:moveTo>
                  <a:pt x="0" y="0"/>
                </a:moveTo>
                <a:lnTo>
                  <a:pt x="422426" y="0"/>
                </a:lnTo>
                <a:lnTo>
                  <a:pt x="422426" y="281874"/>
                </a:lnTo>
                <a:lnTo>
                  <a:pt x="0" y="2818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5400000">
            <a:off x="12150538" y="4410173"/>
            <a:ext cx="422427" cy="281874"/>
          </a:xfrm>
          <a:custGeom>
            <a:avLst/>
            <a:gdLst/>
            <a:ahLst/>
            <a:cxnLst/>
            <a:rect l="l" t="t" r="r" b="b"/>
            <a:pathLst>
              <a:path w="422427" h="281874">
                <a:moveTo>
                  <a:pt x="0" y="0"/>
                </a:moveTo>
                <a:lnTo>
                  <a:pt x="422426" y="0"/>
                </a:lnTo>
                <a:lnTo>
                  <a:pt x="422426" y="281873"/>
                </a:lnTo>
                <a:lnTo>
                  <a:pt x="0" y="2818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5400000">
            <a:off x="12150538" y="5422570"/>
            <a:ext cx="422427" cy="281874"/>
          </a:xfrm>
          <a:custGeom>
            <a:avLst/>
            <a:gdLst/>
            <a:ahLst/>
            <a:cxnLst/>
            <a:rect l="l" t="t" r="r" b="b"/>
            <a:pathLst>
              <a:path w="422427" h="281874">
                <a:moveTo>
                  <a:pt x="0" y="0"/>
                </a:moveTo>
                <a:lnTo>
                  <a:pt x="422426" y="0"/>
                </a:lnTo>
                <a:lnTo>
                  <a:pt x="422426" y="281874"/>
                </a:lnTo>
                <a:lnTo>
                  <a:pt x="0" y="2818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9"/>
          <p:cNvGrpSpPr/>
          <p:nvPr/>
        </p:nvGrpSpPr>
        <p:grpSpPr>
          <a:xfrm>
            <a:off x="9496049" y="4339896"/>
            <a:ext cx="1476800" cy="1476800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6EDC2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9470543" y="7309986"/>
            <a:ext cx="3165529" cy="2374147"/>
          </a:xfrm>
          <a:custGeom>
            <a:avLst/>
            <a:gdLst/>
            <a:ahLst/>
            <a:cxnLst/>
            <a:rect l="l" t="t" r="r" b="b"/>
            <a:pathLst>
              <a:path w="3165529" h="2374147">
                <a:moveTo>
                  <a:pt x="0" y="0"/>
                </a:moveTo>
                <a:lnTo>
                  <a:pt x="3165529" y="0"/>
                </a:lnTo>
                <a:lnTo>
                  <a:pt x="3165529" y="2374147"/>
                </a:lnTo>
                <a:lnTo>
                  <a:pt x="0" y="23741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33" name="Group 33"/>
          <p:cNvGrpSpPr/>
          <p:nvPr/>
        </p:nvGrpSpPr>
        <p:grpSpPr>
          <a:xfrm>
            <a:off x="13473979" y="7009425"/>
            <a:ext cx="4204885" cy="2919544"/>
            <a:chOff x="0" y="0"/>
            <a:chExt cx="706752" cy="490713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706752" cy="490713"/>
            </a:xfrm>
            <a:custGeom>
              <a:avLst/>
              <a:gdLst/>
              <a:ahLst/>
              <a:cxnLst/>
              <a:rect l="l" t="t" r="r" b="b"/>
              <a:pathLst>
                <a:path w="706752" h="490713">
                  <a:moveTo>
                    <a:pt x="47870" y="0"/>
                  </a:moveTo>
                  <a:lnTo>
                    <a:pt x="658881" y="0"/>
                  </a:lnTo>
                  <a:cubicBezTo>
                    <a:pt x="685320" y="0"/>
                    <a:pt x="706752" y="21432"/>
                    <a:pt x="706752" y="47870"/>
                  </a:cubicBezTo>
                  <a:lnTo>
                    <a:pt x="706752" y="442843"/>
                  </a:lnTo>
                  <a:cubicBezTo>
                    <a:pt x="706752" y="455539"/>
                    <a:pt x="701708" y="467715"/>
                    <a:pt x="692731" y="476692"/>
                  </a:cubicBezTo>
                  <a:cubicBezTo>
                    <a:pt x="683753" y="485670"/>
                    <a:pt x="671577" y="490713"/>
                    <a:pt x="658881" y="490713"/>
                  </a:cubicBezTo>
                  <a:lnTo>
                    <a:pt x="47870" y="490713"/>
                  </a:lnTo>
                  <a:cubicBezTo>
                    <a:pt x="21432" y="490713"/>
                    <a:pt x="0" y="469281"/>
                    <a:pt x="0" y="442843"/>
                  </a:cubicBezTo>
                  <a:lnTo>
                    <a:pt x="0" y="47870"/>
                  </a:lnTo>
                  <a:cubicBezTo>
                    <a:pt x="0" y="21432"/>
                    <a:pt x="21432" y="0"/>
                    <a:pt x="4787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47625"/>
              <a:ext cx="706752" cy="5383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13940704" y="7309986"/>
            <a:ext cx="3496308" cy="2325182"/>
          </a:xfrm>
          <a:custGeom>
            <a:avLst/>
            <a:gdLst/>
            <a:ahLst/>
            <a:cxnLst/>
            <a:rect l="l" t="t" r="r" b="b"/>
            <a:pathLst>
              <a:path w="3496308" h="2325182">
                <a:moveTo>
                  <a:pt x="0" y="0"/>
                </a:moveTo>
                <a:lnTo>
                  <a:pt x="3496309" y="0"/>
                </a:lnTo>
                <a:lnTo>
                  <a:pt x="3496309" y="2325182"/>
                </a:lnTo>
                <a:lnTo>
                  <a:pt x="0" y="23251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1028700" y="1968085"/>
            <a:ext cx="6006033" cy="1150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90"/>
              </a:lnSpc>
            </a:pPr>
            <a:r>
              <a:rPr lang="en-US" sz="6500" b="1">
                <a:solidFill>
                  <a:srgbClr val="25471C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塭子頭紅樹林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23132" y="3132326"/>
            <a:ext cx="7946559" cy="799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70"/>
              </a:lnSpc>
            </a:pPr>
            <a:r>
              <a:rPr lang="en-US" sz="4500" b="1">
                <a:solidFill>
                  <a:srgbClr val="2B2A25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我會在這裡看到什麼生態?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2785419" y="3138028"/>
            <a:ext cx="3722890" cy="763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 b="1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Repairing drainage systems and building embankments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2785419" y="4150425"/>
            <a:ext cx="3277374" cy="763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 b="1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Replanting trees in upstream areas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785419" y="5162823"/>
            <a:ext cx="4139213" cy="763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 b="1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Educating the community about disaster preparedness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2872029" y="2114925"/>
            <a:ext cx="1716140" cy="422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2B2A25"/>
                </a:solidFill>
                <a:latin typeface="Inter Bold"/>
                <a:ea typeface="Inter Bold"/>
                <a:cs typeface="Inter Bold"/>
                <a:sym typeface="Inter Bold"/>
              </a:rPr>
              <a:t>Solution: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6892852" y="1747243"/>
            <a:ext cx="11112247" cy="4403038"/>
            <a:chOff x="0" y="0"/>
            <a:chExt cx="1077762" cy="427045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1077762" cy="427045"/>
            </a:xfrm>
            <a:custGeom>
              <a:avLst/>
              <a:gdLst/>
              <a:ahLst/>
              <a:cxnLst/>
              <a:rect l="l" t="t" r="r" b="b"/>
              <a:pathLst>
                <a:path w="1077762" h="427045">
                  <a:moveTo>
                    <a:pt x="0" y="0"/>
                  </a:moveTo>
                  <a:lnTo>
                    <a:pt x="1077762" y="0"/>
                  </a:lnTo>
                  <a:lnTo>
                    <a:pt x="1077762" y="427045"/>
                  </a:lnTo>
                  <a:lnTo>
                    <a:pt x="0" y="427045"/>
                  </a:lnTo>
                  <a:close/>
                </a:path>
              </a:pathLst>
            </a:custGeom>
            <a:solidFill>
              <a:srgbClr val="588B2C"/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0" y="-47625"/>
              <a:ext cx="1077762" cy="4746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9060422" y="2697045"/>
            <a:ext cx="4041038" cy="3077675"/>
            <a:chOff x="0" y="0"/>
            <a:chExt cx="679213" cy="517292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679213" cy="517292"/>
            </a:xfrm>
            <a:custGeom>
              <a:avLst/>
              <a:gdLst/>
              <a:ahLst/>
              <a:cxnLst/>
              <a:rect l="l" t="t" r="r" b="b"/>
              <a:pathLst>
                <a:path w="679213" h="517292">
                  <a:moveTo>
                    <a:pt x="49811" y="0"/>
                  </a:moveTo>
                  <a:lnTo>
                    <a:pt x="629401" y="0"/>
                  </a:lnTo>
                  <a:cubicBezTo>
                    <a:pt x="656911" y="0"/>
                    <a:pt x="679213" y="22301"/>
                    <a:pt x="679213" y="49811"/>
                  </a:cubicBezTo>
                  <a:lnTo>
                    <a:pt x="679213" y="467480"/>
                  </a:lnTo>
                  <a:cubicBezTo>
                    <a:pt x="679213" y="494990"/>
                    <a:pt x="656911" y="517292"/>
                    <a:pt x="629401" y="517292"/>
                  </a:cubicBezTo>
                  <a:lnTo>
                    <a:pt x="49811" y="517292"/>
                  </a:lnTo>
                  <a:cubicBezTo>
                    <a:pt x="22301" y="517292"/>
                    <a:pt x="0" y="494990"/>
                    <a:pt x="0" y="467480"/>
                  </a:cubicBezTo>
                  <a:lnTo>
                    <a:pt x="0" y="49811"/>
                  </a:lnTo>
                  <a:cubicBezTo>
                    <a:pt x="0" y="22301"/>
                    <a:pt x="22301" y="0"/>
                    <a:pt x="498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0" y="-47625"/>
              <a:ext cx="679213" cy="564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49" name="Freeform 49"/>
          <p:cNvSpPr/>
          <p:nvPr/>
        </p:nvSpPr>
        <p:spPr>
          <a:xfrm>
            <a:off x="9412834" y="3029830"/>
            <a:ext cx="3280948" cy="2460711"/>
          </a:xfrm>
          <a:custGeom>
            <a:avLst/>
            <a:gdLst/>
            <a:ahLst/>
            <a:cxnLst/>
            <a:rect l="l" t="t" r="r" b="b"/>
            <a:pathLst>
              <a:path w="3280948" h="2460711">
                <a:moveTo>
                  <a:pt x="0" y="0"/>
                </a:moveTo>
                <a:lnTo>
                  <a:pt x="3280947" y="0"/>
                </a:lnTo>
                <a:lnTo>
                  <a:pt x="3280947" y="2460711"/>
                </a:lnTo>
                <a:lnTo>
                  <a:pt x="0" y="24607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7285853" y="2006965"/>
            <a:ext cx="1526920" cy="1462026"/>
          </a:xfrm>
          <a:custGeom>
            <a:avLst/>
            <a:gdLst/>
            <a:ahLst/>
            <a:cxnLst/>
            <a:rect l="l" t="t" r="r" b="b"/>
            <a:pathLst>
              <a:path w="1526920" h="1462026">
                <a:moveTo>
                  <a:pt x="0" y="0"/>
                </a:moveTo>
                <a:lnTo>
                  <a:pt x="1526919" y="0"/>
                </a:lnTo>
                <a:lnTo>
                  <a:pt x="1526919" y="1462026"/>
                </a:lnTo>
                <a:lnTo>
                  <a:pt x="0" y="14620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>
            <a:off x="499049" y="7270657"/>
            <a:ext cx="3582504" cy="2413476"/>
          </a:xfrm>
          <a:custGeom>
            <a:avLst/>
            <a:gdLst/>
            <a:ahLst/>
            <a:cxnLst/>
            <a:rect l="l" t="t" r="r" b="b"/>
            <a:pathLst>
              <a:path w="3582504" h="2413476">
                <a:moveTo>
                  <a:pt x="0" y="0"/>
                </a:moveTo>
                <a:lnTo>
                  <a:pt x="3582504" y="0"/>
                </a:lnTo>
                <a:lnTo>
                  <a:pt x="3582504" y="2413476"/>
                </a:lnTo>
                <a:lnTo>
                  <a:pt x="0" y="24134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52" name="Group 52"/>
          <p:cNvGrpSpPr/>
          <p:nvPr/>
        </p:nvGrpSpPr>
        <p:grpSpPr>
          <a:xfrm>
            <a:off x="13594897" y="2728753"/>
            <a:ext cx="4204885" cy="2919544"/>
            <a:chOff x="0" y="0"/>
            <a:chExt cx="706752" cy="490713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706752" cy="490713"/>
            </a:xfrm>
            <a:custGeom>
              <a:avLst/>
              <a:gdLst/>
              <a:ahLst/>
              <a:cxnLst/>
              <a:rect l="l" t="t" r="r" b="b"/>
              <a:pathLst>
                <a:path w="706752" h="490713">
                  <a:moveTo>
                    <a:pt x="47870" y="0"/>
                  </a:moveTo>
                  <a:lnTo>
                    <a:pt x="658881" y="0"/>
                  </a:lnTo>
                  <a:cubicBezTo>
                    <a:pt x="685320" y="0"/>
                    <a:pt x="706752" y="21432"/>
                    <a:pt x="706752" y="47870"/>
                  </a:cubicBezTo>
                  <a:lnTo>
                    <a:pt x="706752" y="442843"/>
                  </a:lnTo>
                  <a:cubicBezTo>
                    <a:pt x="706752" y="455539"/>
                    <a:pt x="701708" y="467715"/>
                    <a:pt x="692731" y="476692"/>
                  </a:cubicBezTo>
                  <a:cubicBezTo>
                    <a:pt x="683753" y="485670"/>
                    <a:pt x="671577" y="490713"/>
                    <a:pt x="658881" y="490713"/>
                  </a:cubicBezTo>
                  <a:lnTo>
                    <a:pt x="47870" y="490713"/>
                  </a:lnTo>
                  <a:cubicBezTo>
                    <a:pt x="21432" y="490713"/>
                    <a:pt x="0" y="469281"/>
                    <a:pt x="0" y="442843"/>
                  </a:cubicBezTo>
                  <a:lnTo>
                    <a:pt x="0" y="47870"/>
                  </a:lnTo>
                  <a:cubicBezTo>
                    <a:pt x="0" y="21432"/>
                    <a:pt x="21432" y="0"/>
                    <a:pt x="4787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4" name="TextBox 54"/>
            <p:cNvSpPr txBox="1"/>
            <p:nvPr/>
          </p:nvSpPr>
          <p:spPr>
            <a:xfrm>
              <a:off x="0" y="-47625"/>
              <a:ext cx="706752" cy="5383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55" name="Freeform 55"/>
          <p:cNvSpPr/>
          <p:nvPr/>
        </p:nvSpPr>
        <p:spPr>
          <a:xfrm>
            <a:off x="13949185" y="3029830"/>
            <a:ext cx="3495484" cy="2349453"/>
          </a:xfrm>
          <a:custGeom>
            <a:avLst/>
            <a:gdLst/>
            <a:ahLst/>
            <a:cxnLst/>
            <a:rect l="l" t="t" r="r" b="b"/>
            <a:pathLst>
              <a:path w="3495484" h="2349453">
                <a:moveTo>
                  <a:pt x="0" y="0"/>
                </a:moveTo>
                <a:lnTo>
                  <a:pt x="3495484" y="0"/>
                </a:lnTo>
                <a:lnTo>
                  <a:pt x="3495484" y="2349453"/>
                </a:lnTo>
                <a:lnTo>
                  <a:pt x="0" y="2349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56" name="Freeform 56"/>
          <p:cNvSpPr/>
          <p:nvPr/>
        </p:nvSpPr>
        <p:spPr>
          <a:xfrm>
            <a:off x="5023155" y="7349712"/>
            <a:ext cx="3368595" cy="2245730"/>
          </a:xfrm>
          <a:custGeom>
            <a:avLst/>
            <a:gdLst/>
            <a:ahLst/>
            <a:cxnLst/>
            <a:rect l="l" t="t" r="r" b="b"/>
            <a:pathLst>
              <a:path w="3368595" h="2245730">
                <a:moveTo>
                  <a:pt x="0" y="0"/>
                </a:moveTo>
                <a:lnTo>
                  <a:pt x="3368595" y="0"/>
                </a:lnTo>
                <a:lnTo>
                  <a:pt x="3368595" y="2245730"/>
                </a:lnTo>
                <a:lnTo>
                  <a:pt x="0" y="224573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57" name="TextBox 57"/>
          <p:cNvSpPr txBox="1"/>
          <p:nvPr/>
        </p:nvSpPr>
        <p:spPr>
          <a:xfrm>
            <a:off x="2537985" y="4516489"/>
            <a:ext cx="4090564" cy="2224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28"/>
              </a:lnSpc>
            </a:pPr>
            <a:r>
              <a:rPr lang="en-US" sz="2234" b="1">
                <a:solidFill>
                  <a:srgbClr val="25471C"/>
                </a:solidFill>
                <a:latin typeface="Inter Medium"/>
                <a:ea typeface="Inter Medium"/>
                <a:cs typeface="Inter Medium"/>
                <a:sym typeface="Inter Medium"/>
              </a:rPr>
              <a:t>1、水筆仔          3、羊角藤</a:t>
            </a:r>
          </a:p>
          <a:p>
            <a:pPr algn="just">
              <a:lnSpc>
                <a:spcPts val="3128"/>
              </a:lnSpc>
            </a:pPr>
            <a:r>
              <a:rPr lang="en-US" sz="2234" b="1">
                <a:solidFill>
                  <a:srgbClr val="25471C"/>
                </a:solidFill>
                <a:latin typeface="Inter Medium"/>
                <a:ea typeface="Inter Medium"/>
                <a:cs typeface="Inter Medium"/>
                <a:sym typeface="Inter Medium"/>
              </a:rPr>
              <a:t>2、招潮蟹         4、彈塗魚</a:t>
            </a:r>
          </a:p>
          <a:p>
            <a:pPr algn="just">
              <a:lnSpc>
                <a:spcPts val="3128"/>
              </a:lnSpc>
            </a:pPr>
            <a:r>
              <a:rPr lang="en-US" sz="2234" b="1">
                <a:solidFill>
                  <a:srgbClr val="25471C"/>
                </a:solidFill>
                <a:latin typeface="Inter Medium"/>
                <a:ea typeface="Inter Medium"/>
                <a:cs typeface="Inter Medium"/>
                <a:sym typeface="Inter Medium"/>
              </a:rPr>
              <a:t>                           5、水黃皮</a:t>
            </a:r>
          </a:p>
          <a:p>
            <a:pPr algn="just">
              <a:lnSpc>
                <a:spcPts val="3128"/>
              </a:lnSpc>
            </a:pPr>
            <a:r>
              <a:rPr lang="en-US" sz="2234" b="1">
                <a:solidFill>
                  <a:srgbClr val="25471C"/>
                </a:solidFill>
                <a:latin typeface="Inter Medium"/>
                <a:ea typeface="Inter Medium"/>
                <a:cs typeface="Inter Medium"/>
                <a:sym typeface="Inter Medium"/>
              </a:rPr>
              <a:t>                           6、斯氏紫斑蝶</a:t>
            </a:r>
          </a:p>
          <a:p>
            <a:pPr algn="just">
              <a:lnSpc>
                <a:spcPts val="2568"/>
              </a:lnSpc>
            </a:pPr>
            <a:endParaRPr lang="en-US" sz="2234" b="1">
              <a:solidFill>
                <a:srgbClr val="25471C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algn="just">
              <a:lnSpc>
                <a:spcPts val="2568"/>
              </a:lnSpc>
            </a:pPr>
            <a:endParaRPr lang="en-US" sz="2234" b="1">
              <a:solidFill>
                <a:srgbClr val="25471C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58" name="TextBox 58"/>
          <p:cNvSpPr txBox="1"/>
          <p:nvPr/>
        </p:nvSpPr>
        <p:spPr>
          <a:xfrm>
            <a:off x="1136945" y="6102657"/>
            <a:ext cx="2802080" cy="422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2B2A25"/>
                </a:solidFill>
                <a:latin typeface="Inter Bold"/>
                <a:ea typeface="Inter Bold"/>
                <a:cs typeface="Inter Bold"/>
                <a:sym typeface="Inter Bold"/>
              </a:rPr>
              <a:t>我會看到……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09712" y="2072783"/>
            <a:ext cx="8693639" cy="8693639"/>
          </a:xfrm>
          <a:custGeom>
            <a:avLst/>
            <a:gdLst/>
            <a:ahLst/>
            <a:cxnLst/>
            <a:rect l="l" t="t" r="r" b="b"/>
            <a:pathLst>
              <a:path w="8693639" h="8693639">
                <a:moveTo>
                  <a:pt x="0" y="0"/>
                </a:moveTo>
                <a:lnTo>
                  <a:pt x="8693638" y="0"/>
                </a:lnTo>
                <a:lnTo>
                  <a:pt x="8693638" y="8693638"/>
                </a:lnTo>
                <a:lnTo>
                  <a:pt x="0" y="86936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468677" y="2854182"/>
            <a:ext cx="420830" cy="3215940"/>
            <a:chOff x="0" y="0"/>
            <a:chExt cx="102726" cy="785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2726" cy="785024"/>
            </a:xfrm>
            <a:custGeom>
              <a:avLst/>
              <a:gdLst/>
              <a:ahLst/>
              <a:cxnLst/>
              <a:rect l="l" t="t" r="r" b="b"/>
              <a:pathLst>
                <a:path w="102726" h="785024">
                  <a:moveTo>
                    <a:pt x="0" y="0"/>
                  </a:moveTo>
                  <a:lnTo>
                    <a:pt x="102726" y="0"/>
                  </a:lnTo>
                  <a:lnTo>
                    <a:pt x="102726" y="785024"/>
                  </a:lnTo>
                  <a:lnTo>
                    <a:pt x="0" y="785024"/>
                  </a:lnTo>
                  <a:close/>
                </a:path>
              </a:pathLst>
            </a:custGeom>
            <a:solidFill>
              <a:srgbClr val="2B2A2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02726" cy="832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588183" y="6850788"/>
            <a:ext cx="14699817" cy="5138811"/>
          </a:xfrm>
          <a:custGeom>
            <a:avLst/>
            <a:gdLst/>
            <a:ahLst/>
            <a:cxnLst/>
            <a:rect l="l" t="t" r="r" b="b"/>
            <a:pathLst>
              <a:path w="14699817" h="5138811">
                <a:moveTo>
                  <a:pt x="0" y="0"/>
                </a:moveTo>
                <a:lnTo>
                  <a:pt x="14699817" y="0"/>
                </a:lnTo>
                <a:lnTo>
                  <a:pt x="14699817" y="5138812"/>
                </a:lnTo>
                <a:lnTo>
                  <a:pt x="0" y="51388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0" y="2181221"/>
            <a:ext cx="7777803" cy="777780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4324" r="-24324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3090219" y="7195014"/>
            <a:ext cx="5558136" cy="2721171"/>
          </a:xfrm>
          <a:custGeom>
            <a:avLst/>
            <a:gdLst/>
            <a:ahLst/>
            <a:cxnLst/>
            <a:rect l="l" t="t" r="r" b="b"/>
            <a:pathLst>
              <a:path w="5558136" h="2721171">
                <a:moveTo>
                  <a:pt x="0" y="0"/>
                </a:moveTo>
                <a:lnTo>
                  <a:pt x="5558136" y="0"/>
                </a:lnTo>
                <a:lnTo>
                  <a:pt x="5558136" y="2721171"/>
                </a:lnTo>
                <a:lnTo>
                  <a:pt x="0" y="27211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1715084" y="6357638"/>
            <a:ext cx="4943998" cy="2197962"/>
            <a:chOff x="0" y="0"/>
            <a:chExt cx="914138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14138" cy="406400"/>
            </a:xfrm>
            <a:custGeom>
              <a:avLst/>
              <a:gdLst/>
              <a:ahLst/>
              <a:cxnLst/>
              <a:rect l="l" t="t" r="r" b="b"/>
              <a:pathLst>
                <a:path w="914138" h="406400">
                  <a:moveTo>
                    <a:pt x="710938" y="0"/>
                  </a:moveTo>
                  <a:cubicBezTo>
                    <a:pt x="823168" y="0"/>
                    <a:pt x="914138" y="90970"/>
                    <a:pt x="914138" y="203200"/>
                  </a:cubicBezTo>
                  <a:cubicBezTo>
                    <a:pt x="914138" y="315430"/>
                    <a:pt x="823168" y="406400"/>
                    <a:pt x="710938" y="406400"/>
                  </a:cubicBezTo>
                  <a:lnTo>
                    <a:pt x="203200" y="406400"/>
                  </a:lnTo>
                  <a:cubicBezTo>
                    <a:pt x="90970" y="406400"/>
                    <a:pt x="0" y="315430"/>
                    <a:pt x="0" y="203200"/>
                  </a:cubicBezTo>
                  <a:cubicBezTo>
                    <a:pt x="0" y="90970"/>
                    <a:pt x="90970" y="0"/>
                    <a:pt x="203200" y="0"/>
                  </a:cubicBezTo>
                  <a:lnTo>
                    <a:pt x="710938" y="0"/>
                  </a:lnTo>
                </a:path>
              </a:pathLst>
            </a:custGeom>
            <a:blipFill>
              <a:blip r:embed="rId7"/>
              <a:stretch>
                <a:fillRect t="-27500" b="-27500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-5400000">
            <a:off x="6354101" y="937493"/>
            <a:ext cx="297059" cy="1932094"/>
          </a:xfrm>
          <a:custGeom>
            <a:avLst/>
            <a:gdLst/>
            <a:ahLst/>
            <a:cxnLst/>
            <a:rect l="l" t="t" r="r" b="b"/>
            <a:pathLst>
              <a:path w="297059" h="1932094">
                <a:moveTo>
                  <a:pt x="0" y="0"/>
                </a:moveTo>
                <a:lnTo>
                  <a:pt x="297059" y="0"/>
                </a:lnTo>
                <a:lnTo>
                  <a:pt x="297059" y="1932094"/>
                </a:lnTo>
                <a:lnTo>
                  <a:pt x="0" y="1932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8395243" y="2588504"/>
            <a:ext cx="8876979" cy="1254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20"/>
              </a:lnSpc>
            </a:pPr>
            <a:r>
              <a:rPr lang="en-US" sz="8000">
                <a:solidFill>
                  <a:srgbClr val="25471C"/>
                </a:solidFill>
                <a:latin typeface="Peace Sans"/>
                <a:ea typeface="Peace Sans"/>
                <a:cs typeface="Peace Sans"/>
                <a:sym typeface="Peace Sans"/>
              </a:rPr>
              <a:t>羊角藤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395243" y="3635868"/>
            <a:ext cx="8876979" cy="1006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1">
                <a:solidFill>
                  <a:srgbClr val="2B2A25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Gynochthodes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3577991" y="2181221"/>
            <a:ext cx="4088160" cy="1817480"/>
            <a:chOff x="0" y="0"/>
            <a:chExt cx="914138" cy="406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14138" cy="406400"/>
            </a:xfrm>
            <a:custGeom>
              <a:avLst/>
              <a:gdLst/>
              <a:ahLst/>
              <a:cxnLst/>
              <a:rect l="l" t="t" r="r" b="b"/>
              <a:pathLst>
                <a:path w="914138" h="406400">
                  <a:moveTo>
                    <a:pt x="710938" y="0"/>
                  </a:moveTo>
                  <a:cubicBezTo>
                    <a:pt x="823168" y="0"/>
                    <a:pt x="914138" y="90970"/>
                    <a:pt x="914138" y="203200"/>
                  </a:cubicBezTo>
                  <a:cubicBezTo>
                    <a:pt x="914138" y="315430"/>
                    <a:pt x="823168" y="406400"/>
                    <a:pt x="710938" y="406400"/>
                  </a:cubicBezTo>
                  <a:lnTo>
                    <a:pt x="203200" y="406400"/>
                  </a:lnTo>
                  <a:cubicBezTo>
                    <a:pt x="90970" y="406400"/>
                    <a:pt x="0" y="315430"/>
                    <a:pt x="0" y="203200"/>
                  </a:cubicBezTo>
                  <a:cubicBezTo>
                    <a:pt x="0" y="90970"/>
                    <a:pt x="90970" y="0"/>
                    <a:pt x="203200" y="0"/>
                  </a:cubicBezTo>
                  <a:lnTo>
                    <a:pt x="710938" y="0"/>
                  </a:lnTo>
                </a:path>
              </a:pathLst>
            </a:custGeom>
            <a:blipFill>
              <a:blip r:embed="rId10"/>
              <a:stretch>
                <a:fillRect t="-19499" b="-19499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14664055" y="4462152"/>
            <a:ext cx="3300303" cy="1467221"/>
            <a:chOff x="0" y="0"/>
            <a:chExt cx="914138" cy="4064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14138" cy="406400"/>
            </a:xfrm>
            <a:custGeom>
              <a:avLst/>
              <a:gdLst/>
              <a:ahLst/>
              <a:cxnLst/>
              <a:rect l="l" t="t" r="r" b="b"/>
              <a:pathLst>
                <a:path w="914138" h="406400">
                  <a:moveTo>
                    <a:pt x="710938" y="0"/>
                  </a:moveTo>
                  <a:cubicBezTo>
                    <a:pt x="823168" y="0"/>
                    <a:pt x="914138" y="90970"/>
                    <a:pt x="914138" y="203200"/>
                  </a:cubicBezTo>
                  <a:cubicBezTo>
                    <a:pt x="914138" y="315430"/>
                    <a:pt x="823168" y="406400"/>
                    <a:pt x="710938" y="406400"/>
                  </a:cubicBezTo>
                  <a:lnTo>
                    <a:pt x="203200" y="406400"/>
                  </a:lnTo>
                  <a:cubicBezTo>
                    <a:pt x="90970" y="406400"/>
                    <a:pt x="0" y="315430"/>
                    <a:pt x="0" y="203200"/>
                  </a:cubicBezTo>
                  <a:cubicBezTo>
                    <a:pt x="0" y="90970"/>
                    <a:pt x="90970" y="0"/>
                    <a:pt x="203200" y="0"/>
                  </a:cubicBezTo>
                  <a:lnTo>
                    <a:pt x="710938" y="0"/>
                  </a:lnTo>
                </a:path>
              </a:pathLst>
            </a:custGeom>
            <a:blipFill>
              <a:blip r:embed="rId11"/>
              <a:stretch>
                <a:fillRect t="-25046" b="-25046"/>
              </a:stretch>
            </a:blipFill>
          </p:spPr>
        </p:sp>
      </p:grpSp>
      <p:sp>
        <p:nvSpPr>
          <p:cNvPr id="19" name="TextBox 19"/>
          <p:cNvSpPr txBox="1"/>
          <p:nvPr/>
        </p:nvSpPr>
        <p:spPr>
          <a:xfrm>
            <a:off x="8400563" y="5284190"/>
            <a:ext cx="3314521" cy="422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SDG 15 保育陸域生態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970504" y="2047871"/>
            <a:ext cx="3838007" cy="684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1">
                <a:solidFill>
                  <a:srgbClr val="2B2A25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濱海藥用植物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13328" y="2854483"/>
            <a:ext cx="5684055" cy="568405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6EDC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6022340"/>
            <a:ext cx="6965441" cy="776208"/>
            <a:chOff x="0" y="0"/>
            <a:chExt cx="675569" cy="752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75569" cy="75283"/>
            </a:xfrm>
            <a:custGeom>
              <a:avLst/>
              <a:gdLst/>
              <a:ahLst/>
              <a:cxnLst/>
              <a:rect l="l" t="t" r="r" b="b"/>
              <a:pathLst>
                <a:path w="675569" h="75283">
                  <a:moveTo>
                    <a:pt x="37642" y="0"/>
                  </a:moveTo>
                  <a:lnTo>
                    <a:pt x="637927" y="0"/>
                  </a:lnTo>
                  <a:cubicBezTo>
                    <a:pt x="647910" y="0"/>
                    <a:pt x="657485" y="3966"/>
                    <a:pt x="664544" y="11025"/>
                  </a:cubicBezTo>
                  <a:cubicBezTo>
                    <a:pt x="671603" y="18084"/>
                    <a:pt x="675569" y="27658"/>
                    <a:pt x="675569" y="37642"/>
                  </a:cubicBezTo>
                  <a:lnTo>
                    <a:pt x="675569" y="37642"/>
                  </a:lnTo>
                  <a:cubicBezTo>
                    <a:pt x="675569" y="47625"/>
                    <a:pt x="671603" y="57199"/>
                    <a:pt x="664544" y="64258"/>
                  </a:cubicBezTo>
                  <a:cubicBezTo>
                    <a:pt x="657485" y="71318"/>
                    <a:pt x="647910" y="75283"/>
                    <a:pt x="637927" y="75283"/>
                  </a:cubicBezTo>
                  <a:lnTo>
                    <a:pt x="37642" y="75283"/>
                  </a:lnTo>
                  <a:cubicBezTo>
                    <a:pt x="27658" y="75283"/>
                    <a:pt x="18084" y="71318"/>
                    <a:pt x="11025" y="64258"/>
                  </a:cubicBezTo>
                  <a:cubicBezTo>
                    <a:pt x="3966" y="57199"/>
                    <a:pt x="0" y="47625"/>
                    <a:pt x="0" y="37642"/>
                  </a:cubicBezTo>
                  <a:lnTo>
                    <a:pt x="0" y="37642"/>
                  </a:lnTo>
                  <a:cubicBezTo>
                    <a:pt x="0" y="27658"/>
                    <a:pt x="3966" y="18084"/>
                    <a:pt x="11025" y="11025"/>
                  </a:cubicBezTo>
                  <a:cubicBezTo>
                    <a:pt x="18084" y="3966"/>
                    <a:pt x="27658" y="0"/>
                    <a:pt x="37642" y="0"/>
                  </a:cubicBezTo>
                  <a:close/>
                </a:path>
              </a:pathLst>
            </a:custGeom>
            <a:solidFill>
              <a:srgbClr val="2C90C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675569" cy="122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331558" y="6285479"/>
            <a:ext cx="218689" cy="249931"/>
          </a:xfrm>
          <a:custGeom>
            <a:avLst/>
            <a:gdLst/>
            <a:ahLst/>
            <a:cxnLst/>
            <a:rect l="l" t="t" r="r" b="b"/>
            <a:pathLst>
              <a:path w="218689" h="249931">
                <a:moveTo>
                  <a:pt x="0" y="0"/>
                </a:moveTo>
                <a:lnTo>
                  <a:pt x="218689" y="0"/>
                </a:lnTo>
                <a:lnTo>
                  <a:pt x="218689" y="249930"/>
                </a:lnTo>
                <a:lnTo>
                  <a:pt x="0" y="2499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28700" y="7064039"/>
            <a:ext cx="6965441" cy="1152563"/>
            <a:chOff x="0" y="0"/>
            <a:chExt cx="675569" cy="11178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75569" cy="111786"/>
            </a:xfrm>
            <a:custGeom>
              <a:avLst/>
              <a:gdLst/>
              <a:ahLst/>
              <a:cxnLst/>
              <a:rect l="l" t="t" r="r" b="b"/>
              <a:pathLst>
                <a:path w="675569" h="111786">
                  <a:moveTo>
                    <a:pt x="55893" y="0"/>
                  </a:moveTo>
                  <a:lnTo>
                    <a:pt x="619676" y="0"/>
                  </a:lnTo>
                  <a:cubicBezTo>
                    <a:pt x="634500" y="0"/>
                    <a:pt x="648716" y="5889"/>
                    <a:pt x="659198" y="16371"/>
                  </a:cubicBezTo>
                  <a:cubicBezTo>
                    <a:pt x="669680" y="26853"/>
                    <a:pt x="675569" y="41069"/>
                    <a:pt x="675569" y="55893"/>
                  </a:cubicBezTo>
                  <a:lnTo>
                    <a:pt x="675569" y="55893"/>
                  </a:lnTo>
                  <a:cubicBezTo>
                    <a:pt x="675569" y="70716"/>
                    <a:pt x="669680" y="84933"/>
                    <a:pt x="659198" y="95415"/>
                  </a:cubicBezTo>
                  <a:cubicBezTo>
                    <a:pt x="648716" y="105897"/>
                    <a:pt x="634500" y="111786"/>
                    <a:pt x="619676" y="111786"/>
                  </a:cubicBezTo>
                  <a:lnTo>
                    <a:pt x="55893" y="111786"/>
                  </a:lnTo>
                  <a:cubicBezTo>
                    <a:pt x="41069" y="111786"/>
                    <a:pt x="26853" y="105897"/>
                    <a:pt x="16371" y="95415"/>
                  </a:cubicBezTo>
                  <a:cubicBezTo>
                    <a:pt x="5889" y="84933"/>
                    <a:pt x="0" y="70716"/>
                    <a:pt x="0" y="55893"/>
                  </a:cubicBezTo>
                  <a:lnTo>
                    <a:pt x="0" y="55893"/>
                  </a:lnTo>
                  <a:cubicBezTo>
                    <a:pt x="0" y="41069"/>
                    <a:pt x="5889" y="26853"/>
                    <a:pt x="16371" y="16371"/>
                  </a:cubicBezTo>
                  <a:cubicBezTo>
                    <a:pt x="26853" y="5889"/>
                    <a:pt x="41069" y="0"/>
                    <a:pt x="55893" y="0"/>
                  </a:cubicBezTo>
                  <a:close/>
                </a:path>
              </a:pathLst>
            </a:custGeom>
            <a:solidFill>
              <a:srgbClr val="2C90C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675569" cy="159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331558" y="7543578"/>
            <a:ext cx="218689" cy="249931"/>
          </a:xfrm>
          <a:custGeom>
            <a:avLst/>
            <a:gdLst/>
            <a:ahLst/>
            <a:cxnLst/>
            <a:rect l="l" t="t" r="r" b="b"/>
            <a:pathLst>
              <a:path w="218689" h="249931">
                <a:moveTo>
                  <a:pt x="0" y="0"/>
                </a:moveTo>
                <a:lnTo>
                  <a:pt x="218689" y="0"/>
                </a:lnTo>
                <a:lnTo>
                  <a:pt x="218689" y="249930"/>
                </a:lnTo>
                <a:lnTo>
                  <a:pt x="0" y="2499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028700" y="8538538"/>
            <a:ext cx="6965441" cy="776208"/>
            <a:chOff x="0" y="0"/>
            <a:chExt cx="675569" cy="7528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75569" cy="75283"/>
            </a:xfrm>
            <a:custGeom>
              <a:avLst/>
              <a:gdLst/>
              <a:ahLst/>
              <a:cxnLst/>
              <a:rect l="l" t="t" r="r" b="b"/>
              <a:pathLst>
                <a:path w="675569" h="75283">
                  <a:moveTo>
                    <a:pt x="37642" y="0"/>
                  </a:moveTo>
                  <a:lnTo>
                    <a:pt x="637927" y="0"/>
                  </a:lnTo>
                  <a:cubicBezTo>
                    <a:pt x="647910" y="0"/>
                    <a:pt x="657485" y="3966"/>
                    <a:pt x="664544" y="11025"/>
                  </a:cubicBezTo>
                  <a:cubicBezTo>
                    <a:pt x="671603" y="18084"/>
                    <a:pt x="675569" y="27658"/>
                    <a:pt x="675569" y="37642"/>
                  </a:cubicBezTo>
                  <a:lnTo>
                    <a:pt x="675569" y="37642"/>
                  </a:lnTo>
                  <a:cubicBezTo>
                    <a:pt x="675569" y="47625"/>
                    <a:pt x="671603" y="57199"/>
                    <a:pt x="664544" y="64258"/>
                  </a:cubicBezTo>
                  <a:cubicBezTo>
                    <a:pt x="657485" y="71318"/>
                    <a:pt x="647910" y="75283"/>
                    <a:pt x="637927" y="75283"/>
                  </a:cubicBezTo>
                  <a:lnTo>
                    <a:pt x="37642" y="75283"/>
                  </a:lnTo>
                  <a:cubicBezTo>
                    <a:pt x="27658" y="75283"/>
                    <a:pt x="18084" y="71318"/>
                    <a:pt x="11025" y="64258"/>
                  </a:cubicBezTo>
                  <a:cubicBezTo>
                    <a:pt x="3966" y="57199"/>
                    <a:pt x="0" y="47625"/>
                    <a:pt x="0" y="37642"/>
                  </a:cubicBezTo>
                  <a:lnTo>
                    <a:pt x="0" y="37642"/>
                  </a:lnTo>
                  <a:cubicBezTo>
                    <a:pt x="0" y="27658"/>
                    <a:pt x="3966" y="18084"/>
                    <a:pt x="11025" y="11025"/>
                  </a:cubicBezTo>
                  <a:cubicBezTo>
                    <a:pt x="18084" y="3966"/>
                    <a:pt x="27658" y="0"/>
                    <a:pt x="37642" y="0"/>
                  </a:cubicBezTo>
                  <a:close/>
                </a:path>
              </a:pathLst>
            </a:custGeom>
            <a:solidFill>
              <a:srgbClr val="2C90C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675569" cy="122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331558" y="8801677"/>
            <a:ext cx="218689" cy="249931"/>
          </a:xfrm>
          <a:custGeom>
            <a:avLst/>
            <a:gdLst/>
            <a:ahLst/>
            <a:cxnLst/>
            <a:rect l="l" t="t" r="r" b="b"/>
            <a:pathLst>
              <a:path w="218689" h="249931">
                <a:moveTo>
                  <a:pt x="0" y="0"/>
                </a:moveTo>
                <a:lnTo>
                  <a:pt x="218689" y="0"/>
                </a:lnTo>
                <a:lnTo>
                  <a:pt x="218689" y="249931"/>
                </a:lnTo>
                <a:lnTo>
                  <a:pt x="0" y="2499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144000" y="6209242"/>
            <a:ext cx="10584050" cy="3235960"/>
            <a:chOff x="0" y="0"/>
            <a:chExt cx="1329237" cy="4064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329237" cy="406400"/>
            </a:xfrm>
            <a:custGeom>
              <a:avLst/>
              <a:gdLst/>
              <a:ahLst/>
              <a:cxnLst/>
              <a:rect l="l" t="t" r="r" b="b"/>
              <a:pathLst>
                <a:path w="1329237" h="406400">
                  <a:moveTo>
                    <a:pt x="1126037" y="0"/>
                  </a:moveTo>
                  <a:cubicBezTo>
                    <a:pt x="1238267" y="0"/>
                    <a:pt x="1329237" y="90970"/>
                    <a:pt x="1329237" y="203200"/>
                  </a:cubicBezTo>
                  <a:cubicBezTo>
                    <a:pt x="1329237" y="315430"/>
                    <a:pt x="1238267" y="406400"/>
                    <a:pt x="1126037" y="406400"/>
                  </a:cubicBezTo>
                  <a:lnTo>
                    <a:pt x="203200" y="406400"/>
                  </a:lnTo>
                  <a:cubicBezTo>
                    <a:pt x="90970" y="406400"/>
                    <a:pt x="0" y="315430"/>
                    <a:pt x="0" y="203200"/>
                  </a:cubicBezTo>
                  <a:cubicBezTo>
                    <a:pt x="0" y="90970"/>
                    <a:pt x="90970" y="0"/>
                    <a:pt x="203200" y="0"/>
                  </a:cubicBezTo>
                  <a:lnTo>
                    <a:pt x="1126037" y="0"/>
                  </a:lnTo>
                </a:path>
              </a:pathLst>
            </a:custGeom>
            <a:blipFill>
              <a:blip r:embed="rId4"/>
              <a:stretch>
                <a:fillRect t="-40089" b="-77564"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>
            <a:off x="5506196" y="3111552"/>
            <a:ext cx="1526920" cy="1462026"/>
          </a:xfrm>
          <a:custGeom>
            <a:avLst/>
            <a:gdLst/>
            <a:ahLst/>
            <a:cxnLst/>
            <a:rect l="l" t="t" r="r" b="b"/>
            <a:pathLst>
              <a:path w="1526920" h="1462026">
                <a:moveTo>
                  <a:pt x="0" y="0"/>
                </a:moveTo>
                <a:lnTo>
                  <a:pt x="1526920" y="0"/>
                </a:lnTo>
                <a:lnTo>
                  <a:pt x="1526920" y="1462025"/>
                </a:lnTo>
                <a:lnTo>
                  <a:pt x="0" y="14620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7435494" y="1206148"/>
            <a:ext cx="3195780" cy="1242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819"/>
              </a:lnSpc>
            </a:pPr>
            <a:r>
              <a:rPr lang="en-US" sz="6999" b="1">
                <a:solidFill>
                  <a:srgbClr val="2B2A25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羊角藤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224564" y="2648233"/>
            <a:ext cx="9515634" cy="2267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40"/>
              </a:lnSpc>
            </a:pPr>
            <a:r>
              <a:rPr lang="en-US" sz="2600" b="1">
                <a:solidFill>
                  <a:srgbClr val="25471C"/>
                </a:solidFill>
                <a:latin typeface="Inter Medium"/>
                <a:ea typeface="Inter Medium"/>
                <a:cs typeface="Inter Medium"/>
                <a:sym typeface="Inter Medium"/>
              </a:rPr>
              <a:t>1、羊角藤又名武靴藤。</a:t>
            </a:r>
          </a:p>
          <a:p>
            <a:pPr algn="just">
              <a:lnSpc>
                <a:spcPts val="3640"/>
              </a:lnSpc>
            </a:pPr>
            <a:r>
              <a:rPr lang="en-US" sz="2600" b="1">
                <a:solidFill>
                  <a:srgbClr val="25471C"/>
                </a:solidFill>
                <a:latin typeface="Inter Medium"/>
                <a:ea typeface="Inter Medium"/>
                <a:cs typeface="Inter Medium"/>
                <a:sym typeface="Inter Medium"/>
              </a:rPr>
              <a:t>2、幼葉是斯氏紫斑蝶幼蟲的唯一食草。</a:t>
            </a:r>
          </a:p>
          <a:p>
            <a:pPr algn="just">
              <a:lnSpc>
                <a:spcPts val="3640"/>
              </a:lnSpc>
            </a:pPr>
            <a:r>
              <a:rPr lang="en-US" sz="2600" b="1">
                <a:solidFill>
                  <a:srgbClr val="25471C"/>
                </a:solidFill>
                <a:latin typeface="Inter Medium"/>
                <a:ea typeface="Inter Medium"/>
                <a:cs typeface="Inter Medium"/>
                <a:sym typeface="Inter Medium"/>
              </a:rPr>
              <a:t>3、它的根具有很多功效，包括排膿消腫，止痛生肌，清熱涼血、</a:t>
            </a:r>
          </a:p>
          <a:p>
            <a:pPr algn="just">
              <a:lnSpc>
                <a:spcPts val="3640"/>
              </a:lnSpc>
            </a:pPr>
            <a:r>
              <a:rPr lang="en-US" sz="2600" b="1">
                <a:solidFill>
                  <a:srgbClr val="25471C"/>
                </a:solidFill>
                <a:latin typeface="Inter Medium"/>
                <a:ea typeface="Inter Medium"/>
                <a:cs typeface="Inter Medium"/>
                <a:sym typeface="Inter Medium"/>
              </a:rPr>
              <a:t>      祛風除濕、補腎止血、濕關節痛、腎虛腰痛、胃痛，具有</a:t>
            </a:r>
          </a:p>
          <a:p>
            <a:pPr marL="0" lvl="0" indent="0" algn="just">
              <a:lnSpc>
                <a:spcPts val="3640"/>
              </a:lnSpc>
              <a:spcBef>
                <a:spcPct val="0"/>
              </a:spcBef>
            </a:pPr>
            <a:r>
              <a:rPr lang="en-US" sz="2600" b="1">
                <a:solidFill>
                  <a:srgbClr val="25471C"/>
                </a:solidFill>
                <a:latin typeface="Inter Medium"/>
                <a:ea typeface="Inter Medium"/>
                <a:cs typeface="Inter Medium"/>
                <a:sym typeface="Inter Medium"/>
              </a:rPr>
              <a:t>      抗菌、抗炎、鎮痛、降血糖、降血脂、抗腫瘤的功效。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736473" y="6161617"/>
            <a:ext cx="4968371" cy="422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500" b="1" u="sng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  <a:hlinkClick r:id="rId7" tooltip="http://kplant.biodiv.tw/%E7%BE%8A%E8%A7%92%E8%97%A4/%E7%BE%8A%E8%A7%92%E8%97%A4.htm"/>
              </a:rPr>
              <a:t>羊角藤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736473" y="7203315"/>
            <a:ext cx="5999209" cy="860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500" b="1" u="sng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  <a:hlinkClick r:id="rId8" tooltip="https://drteaceremony.com/2021/01/26/gymnema-sylvestre/?srsltid=AfmBOoolhCuVzRyKpmOJm9eI_0q5zU07k253B5OA78hxOAdvDVzGIL6j"/>
              </a:rPr>
              <a:t>武靴藤(羊角藤)葉功效原來這麼多！武靴葉什麼時候吃最好看這篇就對了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736473" y="8677815"/>
            <a:ext cx="4968371" cy="422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500" b="1" u="sng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  <a:hlinkClick r:id="rId9" tooltip="https://youtu.be/4ysRszPgLNc?si=uZjaSbpgnly1eHCA"/>
              </a:rPr>
              <a:t>新南環教兵團-羊角藤解說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46938" y="1701165"/>
            <a:ext cx="8923218" cy="892321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D2E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382608" y="1028700"/>
            <a:ext cx="4876692" cy="487669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4384" r="-8949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flipH="1">
            <a:off x="14971060" y="6779547"/>
            <a:ext cx="2288240" cy="1086914"/>
          </a:xfrm>
          <a:custGeom>
            <a:avLst/>
            <a:gdLst/>
            <a:ahLst/>
            <a:cxnLst/>
            <a:rect l="l" t="t" r="r" b="b"/>
            <a:pathLst>
              <a:path w="2288240" h="1086914">
                <a:moveTo>
                  <a:pt x="2288240" y="0"/>
                </a:moveTo>
                <a:lnTo>
                  <a:pt x="0" y="0"/>
                </a:lnTo>
                <a:lnTo>
                  <a:pt x="0" y="1086914"/>
                </a:lnTo>
                <a:lnTo>
                  <a:pt x="2288240" y="1086914"/>
                </a:lnTo>
                <a:lnTo>
                  <a:pt x="228824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175060" y="1045410"/>
            <a:ext cx="7166130" cy="242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71"/>
              </a:lnSpc>
              <a:spcBef>
                <a:spcPct val="0"/>
              </a:spcBef>
            </a:pPr>
            <a:r>
              <a:rPr lang="en-US" sz="7199" b="1">
                <a:solidFill>
                  <a:srgbClr val="25471C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羊角藤與紫斑蝶的關係</a:t>
            </a:r>
          </a:p>
        </p:txBody>
      </p:sp>
      <p:sp>
        <p:nvSpPr>
          <p:cNvPr id="9" name="Freeform 9"/>
          <p:cNvSpPr/>
          <p:nvPr/>
        </p:nvSpPr>
        <p:spPr>
          <a:xfrm rot="-5400000">
            <a:off x="10129646" y="2352470"/>
            <a:ext cx="297059" cy="1932094"/>
          </a:xfrm>
          <a:custGeom>
            <a:avLst/>
            <a:gdLst/>
            <a:ahLst/>
            <a:cxnLst/>
            <a:rect l="l" t="t" r="r" b="b"/>
            <a:pathLst>
              <a:path w="297059" h="1932094">
                <a:moveTo>
                  <a:pt x="0" y="0"/>
                </a:moveTo>
                <a:lnTo>
                  <a:pt x="297059" y="0"/>
                </a:lnTo>
                <a:lnTo>
                  <a:pt x="297059" y="1932093"/>
                </a:lnTo>
                <a:lnTo>
                  <a:pt x="0" y="19320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76520" y="6176652"/>
            <a:ext cx="6538255" cy="776208"/>
            <a:chOff x="0" y="0"/>
            <a:chExt cx="634137" cy="7528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4137" cy="75283"/>
            </a:xfrm>
            <a:custGeom>
              <a:avLst/>
              <a:gdLst/>
              <a:ahLst/>
              <a:cxnLst/>
              <a:rect l="l" t="t" r="r" b="b"/>
              <a:pathLst>
                <a:path w="634137" h="75283">
                  <a:moveTo>
                    <a:pt x="37642" y="0"/>
                  </a:moveTo>
                  <a:lnTo>
                    <a:pt x="596495" y="0"/>
                  </a:lnTo>
                  <a:cubicBezTo>
                    <a:pt x="606478" y="0"/>
                    <a:pt x="616053" y="3966"/>
                    <a:pt x="623112" y="11025"/>
                  </a:cubicBezTo>
                  <a:cubicBezTo>
                    <a:pt x="630171" y="18084"/>
                    <a:pt x="634137" y="27658"/>
                    <a:pt x="634137" y="37642"/>
                  </a:cubicBezTo>
                  <a:lnTo>
                    <a:pt x="634137" y="37642"/>
                  </a:lnTo>
                  <a:cubicBezTo>
                    <a:pt x="634137" y="47625"/>
                    <a:pt x="630171" y="57199"/>
                    <a:pt x="623112" y="64258"/>
                  </a:cubicBezTo>
                  <a:cubicBezTo>
                    <a:pt x="616053" y="71318"/>
                    <a:pt x="606478" y="75283"/>
                    <a:pt x="596495" y="75283"/>
                  </a:cubicBezTo>
                  <a:lnTo>
                    <a:pt x="37642" y="75283"/>
                  </a:lnTo>
                  <a:cubicBezTo>
                    <a:pt x="27658" y="75283"/>
                    <a:pt x="18084" y="71318"/>
                    <a:pt x="11025" y="64258"/>
                  </a:cubicBezTo>
                  <a:cubicBezTo>
                    <a:pt x="3966" y="57199"/>
                    <a:pt x="0" y="47625"/>
                    <a:pt x="0" y="37642"/>
                  </a:cubicBezTo>
                  <a:lnTo>
                    <a:pt x="0" y="37642"/>
                  </a:lnTo>
                  <a:cubicBezTo>
                    <a:pt x="0" y="27658"/>
                    <a:pt x="3966" y="18084"/>
                    <a:pt x="11025" y="11025"/>
                  </a:cubicBezTo>
                  <a:cubicBezTo>
                    <a:pt x="18084" y="3966"/>
                    <a:pt x="27658" y="0"/>
                    <a:pt x="37642" y="0"/>
                  </a:cubicBezTo>
                  <a:close/>
                </a:path>
              </a:pathLst>
            </a:custGeom>
            <a:solidFill>
              <a:srgbClr val="2C90C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634137" cy="122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579378" y="6439791"/>
            <a:ext cx="218689" cy="249931"/>
          </a:xfrm>
          <a:custGeom>
            <a:avLst/>
            <a:gdLst/>
            <a:ahLst/>
            <a:cxnLst/>
            <a:rect l="l" t="t" r="r" b="b"/>
            <a:pathLst>
              <a:path w="218689" h="249931">
                <a:moveTo>
                  <a:pt x="0" y="0"/>
                </a:moveTo>
                <a:lnTo>
                  <a:pt x="218689" y="0"/>
                </a:lnTo>
                <a:lnTo>
                  <a:pt x="218689" y="249931"/>
                </a:lnTo>
                <a:lnTo>
                  <a:pt x="0" y="2499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276520" y="8209359"/>
            <a:ext cx="6538255" cy="776208"/>
            <a:chOff x="0" y="0"/>
            <a:chExt cx="634137" cy="7528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4137" cy="75283"/>
            </a:xfrm>
            <a:custGeom>
              <a:avLst/>
              <a:gdLst/>
              <a:ahLst/>
              <a:cxnLst/>
              <a:rect l="l" t="t" r="r" b="b"/>
              <a:pathLst>
                <a:path w="634137" h="75283">
                  <a:moveTo>
                    <a:pt x="37642" y="0"/>
                  </a:moveTo>
                  <a:lnTo>
                    <a:pt x="596495" y="0"/>
                  </a:lnTo>
                  <a:cubicBezTo>
                    <a:pt x="606478" y="0"/>
                    <a:pt x="616053" y="3966"/>
                    <a:pt x="623112" y="11025"/>
                  </a:cubicBezTo>
                  <a:cubicBezTo>
                    <a:pt x="630171" y="18084"/>
                    <a:pt x="634137" y="27658"/>
                    <a:pt x="634137" y="37642"/>
                  </a:cubicBezTo>
                  <a:lnTo>
                    <a:pt x="634137" y="37642"/>
                  </a:lnTo>
                  <a:cubicBezTo>
                    <a:pt x="634137" y="47625"/>
                    <a:pt x="630171" y="57199"/>
                    <a:pt x="623112" y="64258"/>
                  </a:cubicBezTo>
                  <a:cubicBezTo>
                    <a:pt x="616053" y="71318"/>
                    <a:pt x="606478" y="75283"/>
                    <a:pt x="596495" y="75283"/>
                  </a:cubicBezTo>
                  <a:lnTo>
                    <a:pt x="37642" y="75283"/>
                  </a:lnTo>
                  <a:cubicBezTo>
                    <a:pt x="27658" y="75283"/>
                    <a:pt x="18084" y="71318"/>
                    <a:pt x="11025" y="64258"/>
                  </a:cubicBezTo>
                  <a:cubicBezTo>
                    <a:pt x="3966" y="57199"/>
                    <a:pt x="0" y="47625"/>
                    <a:pt x="0" y="37642"/>
                  </a:cubicBezTo>
                  <a:lnTo>
                    <a:pt x="0" y="37642"/>
                  </a:lnTo>
                  <a:cubicBezTo>
                    <a:pt x="0" y="27658"/>
                    <a:pt x="3966" y="18084"/>
                    <a:pt x="11025" y="11025"/>
                  </a:cubicBezTo>
                  <a:cubicBezTo>
                    <a:pt x="18084" y="3966"/>
                    <a:pt x="27658" y="0"/>
                    <a:pt x="37642" y="0"/>
                  </a:cubicBezTo>
                  <a:close/>
                </a:path>
              </a:pathLst>
            </a:custGeom>
            <a:solidFill>
              <a:srgbClr val="2C90C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634137" cy="122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579378" y="8472498"/>
            <a:ext cx="218689" cy="249931"/>
          </a:xfrm>
          <a:custGeom>
            <a:avLst/>
            <a:gdLst/>
            <a:ahLst/>
            <a:cxnLst/>
            <a:rect l="l" t="t" r="r" b="b"/>
            <a:pathLst>
              <a:path w="218689" h="249931">
                <a:moveTo>
                  <a:pt x="0" y="0"/>
                </a:moveTo>
                <a:lnTo>
                  <a:pt x="218689" y="0"/>
                </a:lnTo>
                <a:lnTo>
                  <a:pt x="218689" y="249931"/>
                </a:lnTo>
                <a:lnTo>
                  <a:pt x="0" y="2499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276520" y="7166451"/>
            <a:ext cx="6538255" cy="776208"/>
            <a:chOff x="0" y="0"/>
            <a:chExt cx="634137" cy="7528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4137" cy="75283"/>
            </a:xfrm>
            <a:custGeom>
              <a:avLst/>
              <a:gdLst/>
              <a:ahLst/>
              <a:cxnLst/>
              <a:rect l="l" t="t" r="r" b="b"/>
              <a:pathLst>
                <a:path w="634137" h="75283">
                  <a:moveTo>
                    <a:pt x="37642" y="0"/>
                  </a:moveTo>
                  <a:lnTo>
                    <a:pt x="596495" y="0"/>
                  </a:lnTo>
                  <a:cubicBezTo>
                    <a:pt x="606478" y="0"/>
                    <a:pt x="616053" y="3966"/>
                    <a:pt x="623112" y="11025"/>
                  </a:cubicBezTo>
                  <a:cubicBezTo>
                    <a:pt x="630171" y="18084"/>
                    <a:pt x="634137" y="27658"/>
                    <a:pt x="634137" y="37642"/>
                  </a:cubicBezTo>
                  <a:lnTo>
                    <a:pt x="634137" y="37642"/>
                  </a:lnTo>
                  <a:cubicBezTo>
                    <a:pt x="634137" y="47625"/>
                    <a:pt x="630171" y="57199"/>
                    <a:pt x="623112" y="64258"/>
                  </a:cubicBezTo>
                  <a:cubicBezTo>
                    <a:pt x="616053" y="71318"/>
                    <a:pt x="606478" y="75283"/>
                    <a:pt x="596495" y="75283"/>
                  </a:cubicBezTo>
                  <a:lnTo>
                    <a:pt x="37642" y="75283"/>
                  </a:lnTo>
                  <a:cubicBezTo>
                    <a:pt x="27658" y="75283"/>
                    <a:pt x="18084" y="71318"/>
                    <a:pt x="11025" y="64258"/>
                  </a:cubicBezTo>
                  <a:cubicBezTo>
                    <a:pt x="3966" y="57199"/>
                    <a:pt x="0" y="47625"/>
                    <a:pt x="0" y="37642"/>
                  </a:cubicBezTo>
                  <a:lnTo>
                    <a:pt x="0" y="37642"/>
                  </a:lnTo>
                  <a:cubicBezTo>
                    <a:pt x="0" y="27658"/>
                    <a:pt x="3966" y="18084"/>
                    <a:pt x="11025" y="11025"/>
                  </a:cubicBezTo>
                  <a:cubicBezTo>
                    <a:pt x="18084" y="3966"/>
                    <a:pt x="27658" y="0"/>
                    <a:pt x="37642" y="0"/>
                  </a:cubicBezTo>
                  <a:close/>
                </a:path>
              </a:pathLst>
            </a:custGeom>
            <a:solidFill>
              <a:srgbClr val="2C90C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634137" cy="122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579378" y="7429590"/>
            <a:ext cx="218689" cy="249931"/>
          </a:xfrm>
          <a:custGeom>
            <a:avLst/>
            <a:gdLst/>
            <a:ahLst/>
            <a:cxnLst/>
            <a:rect l="l" t="t" r="r" b="b"/>
            <a:pathLst>
              <a:path w="218689" h="249931">
                <a:moveTo>
                  <a:pt x="0" y="0"/>
                </a:moveTo>
                <a:lnTo>
                  <a:pt x="218689" y="0"/>
                </a:lnTo>
                <a:lnTo>
                  <a:pt x="218689" y="249931"/>
                </a:lnTo>
                <a:lnTo>
                  <a:pt x="0" y="2499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8135221" y="7099672"/>
            <a:ext cx="6538255" cy="1087842"/>
            <a:chOff x="0" y="0"/>
            <a:chExt cx="634137" cy="10550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4137" cy="105508"/>
            </a:xfrm>
            <a:custGeom>
              <a:avLst/>
              <a:gdLst/>
              <a:ahLst/>
              <a:cxnLst/>
              <a:rect l="l" t="t" r="r" b="b"/>
              <a:pathLst>
                <a:path w="634137" h="105508">
                  <a:moveTo>
                    <a:pt x="52754" y="0"/>
                  </a:moveTo>
                  <a:lnTo>
                    <a:pt x="581383" y="0"/>
                  </a:lnTo>
                  <a:cubicBezTo>
                    <a:pt x="610518" y="0"/>
                    <a:pt x="634137" y="23619"/>
                    <a:pt x="634137" y="52754"/>
                  </a:cubicBezTo>
                  <a:lnTo>
                    <a:pt x="634137" y="52754"/>
                  </a:lnTo>
                  <a:cubicBezTo>
                    <a:pt x="634137" y="66745"/>
                    <a:pt x="628579" y="80164"/>
                    <a:pt x="618685" y="90057"/>
                  </a:cubicBezTo>
                  <a:cubicBezTo>
                    <a:pt x="608792" y="99950"/>
                    <a:pt x="595374" y="105508"/>
                    <a:pt x="581383" y="105508"/>
                  </a:cubicBezTo>
                  <a:lnTo>
                    <a:pt x="52754" y="105508"/>
                  </a:lnTo>
                  <a:cubicBezTo>
                    <a:pt x="23619" y="105508"/>
                    <a:pt x="0" y="81889"/>
                    <a:pt x="0" y="52754"/>
                  </a:cubicBezTo>
                  <a:lnTo>
                    <a:pt x="0" y="52754"/>
                  </a:lnTo>
                  <a:cubicBezTo>
                    <a:pt x="0" y="23619"/>
                    <a:pt x="23619" y="0"/>
                    <a:pt x="52754" y="0"/>
                  </a:cubicBezTo>
                  <a:close/>
                </a:path>
              </a:pathLst>
            </a:custGeom>
            <a:solidFill>
              <a:srgbClr val="2C90C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634137" cy="153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8460940" y="7500998"/>
            <a:ext cx="218689" cy="249931"/>
          </a:xfrm>
          <a:custGeom>
            <a:avLst/>
            <a:gdLst/>
            <a:ahLst/>
            <a:cxnLst/>
            <a:rect l="l" t="t" r="r" b="b"/>
            <a:pathLst>
              <a:path w="218689" h="249931">
                <a:moveTo>
                  <a:pt x="0" y="0"/>
                </a:moveTo>
                <a:lnTo>
                  <a:pt x="218690" y="0"/>
                </a:lnTo>
                <a:lnTo>
                  <a:pt x="218690" y="249930"/>
                </a:lnTo>
                <a:lnTo>
                  <a:pt x="0" y="2499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984293" y="6315929"/>
            <a:ext cx="4687923" cy="422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500" b="1" u="sng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  <a:hlinkClick r:id="rId9" tooltip="https://youtu.be/dahC2W1NLqQ?si=C3nrVQZr4NrDednU"/>
              </a:rPr>
              <a:t>苗栗廣植羊角藤 紫斑蝶翩翩舞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984293" y="8348636"/>
            <a:ext cx="4290270" cy="422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500" b="1" u="sng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  <a:hlinkClick r:id="rId10" tooltip="https://belc-butterfly.vm.nthu.edu.tw/docs/article090527_2.pdf"/>
              </a:rPr>
              <a:t>武靴藤(羊角藤)與斯氏紫斑蝶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984293" y="7305728"/>
            <a:ext cx="4687923" cy="422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500" b="1" u="sng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  <a:hlinkClick r:id="rId11" tooltip="https://youtu.be/LWOCIXM69hg?si=LpTQNoWO7G1lMMnK"/>
              </a:rPr>
              <a:t>紫斑蝶況較去年佳 5月下旬最多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842994" y="7238949"/>
            <a:ext cx="5168432" cy="860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500" b="1" u="sng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  <a:hlinkClick r:id="rId12" tooltip="https://youtu.be/kAP5DsUDL5c?si=SZphpYORYx3_ncAe"/>
              </a:rPr>
              <a:t>【樂樂帶你探險去】紫蝶幽谷｜一起前往越冬蝴蝶谷賞蝴蝶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1276520" y="9185657"/>
            <a:ext cx="6538255" cy="776208"/>
            <a:chOff x="0" y="0"/>
            <a:chExt cx="634137" cy="75283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4137" cy="75283"/>
            </a:xfrm>
            <a:custGeom>
              <a:avLst/>
              <a:gdLst/>
              <a:ahLst/>
              <a:cxnLst/>
              <a:rect l="l" t="t" r="r" b="b"/>
              <a:pathLst>
                <a:path w="634137" h="75283">
                  <a:moveTo>
                    <a:pt x="37642" y="0"/>
                  </a:moveTo>
                  <a:lnTo>
                    <a:pt x="596495" y="0"/>
                  </a:lnTo>
                  <a:cubicBezTo>
                    <a:pt x="606478" y="0"/>
                    <a:pt x="616053" y="3966"/>
                    <a:pt x="623112" y="11025"/>
                  </a:cubicBezTo>
                  <a:cubicBezTo>
                    <a:pt x="630171" y="18084"/>
                    <a:pt x="634137" y="27658"/>
                    <a:pt x="634137" y="37642"/>
                  </a:cubicBezTo>
                  <a:lnTo>
                    <a:pt x="634137" y="37642"/>
                  </a:lnTo>
                  <a:cubicBezTo>
                    <a:pt x="634137" y="47625"/>
                    <a:pt x="630171" y="57199"/>
                    <a:pt x="623112" y="64258"/>
                  </a:cubicBezTo>
                  <a:cubicBezTo>
                    <a:pt x="616053" y="71318"/>
                    <a:pt x="606478" y="75283"/>
                    <a:pt x="596495" y="75283"/>
                  </a:cubicBezTo>
                  <a:lnTo>
                    <a:pt x="37642" y="75283"/>
                  </a:lnTo>
                  <a:cubicBezTo>
                    <a:pt x="27658" y="75283"/>
                    <a:pt x="18084" y="71318"/>
                    <a:pt x="11025" y="64258"/>
                  </a:cubicBezTo>
                  <a:cubicBezTo>
                    <a:pt x="3966" y="57199"/>
                    <a:pt x="0" y="47625"/>
                    <a:pt x="0" y="37642"/>
                  </a:cubicBezTo>
                  <a:lnTo>
                    <a:pt x="0" y="37642"/>
                  </a:lnTo>
                  <a:cubicBezTo>
                    <a:pt x="0" y="27658"/>
                    <a:pt x="3966" y="18084"/>
                    <a:pt x="11025" y="11025"/>
                  </a:cubicBezTo>
                  <a:cubicBezTo>
                    <a:pt x="18084" y="3966"/>
                    <a:pt x="27658" y="0"/>
                    <a:pt x="37642" y="0"/>
                  </a:cubicBezTo>
                  <a:close/>
                </a:path>
              </a:pathLst>
            </a:custGeom>
            <a:solidFill>
              <a:srgbClr val="2C90CF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47625"/>
              <a:ext cx="634137" cy="122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1579378" y="9448795"/>
            <a:ext cx="218689" cy="249931"/>
          </a:xfrm>
          <a:custGeom>
            <a:avLst/>
            <a:gdLst/>
            <a:ahLst/>
            <a:cxnLst/>
            <a:rect l="l" t="t" r="r" b="b"/>
            <a:pathLst>
              <a:path w="218689" h="249931">
                <a:moveTo>
                  <a:pt x="0" y="0"/>
                </a:moveTo>
                <a:lnTo>
                  <a:pt x="218689" y="0"/>
                </a:lnTo>
                <a:lnTo>
                  <a:pt x="218689" y="249931"/>
                </a:lnTo>
                <a:lnTo>
                  <a:pt x="0" y="2499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8135221" y="8334325"/>
            <a:ext cx="6538255" cy="776208"/>
            <a:chOff x="0" y="0"/>
            <a:chExt cx="634137" cy="75283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34137" cy="75283"/>
            </a:xfrm>
            <a:custGeom>
              <a:avLst/>
              <a:gdLst/>
              <a:ahLst/>
              <a:cxnLst/>
              <a:rect l="l" t="t" r="r" b="b"/>
              <a:pathLst>
                <a:path w="634137" h="75283">
                  <a:moveTo>
                    <a:pt x="37642" y="0"/>
                  </a:moveTo>
                  <a:lnTo>
                    <a:pt x="596495" y="0"/>
                  </a:lnTo>
                  <a:cubicBezTo>
                    <a:pt x="606478" y="0"/>
                    <a:pt x="616053" y="3966"/>
                    <a:pt x="623112" y="11025"/>
                  </a:cubicBezTo>
                  <a:cubicBezTo>
                    <a:pt x="630171" y="18084"/>
                    <a:pt x="634137" y="27658"/>
                    <a:pt x="634137" y="37642"/>
                  </a:cubicBezTo>
                  <a:lnTo>
                    <a:pt x="634137" y="37642"/>
                  </a:lnTo>
                  <a:cubicBezTo>
                    <a:pt x="634137" y="47625"/>
                    <a:pt x="630171" y="57199"/>
                    <a:pt x="623112" y="64258"/>
                  </a:cubicBezTo>
                  <a:cubicBezTo>
                    <a:pt x="616053" y="71318"/>
                    <a:pt x="606478" y="75283"/>
                    <a:pt x="596495" y="75283"/>
                  </a:cubicBezTo>
                  <a:lnTo>
                    <a:pt x="37642" y="75283"/>
                  </a:lnTo>
                  <a:cubicBezTo>
                    <a:pt x="27658" y="75283"/>
                    <a:pt x="18084" y="71318"/>
                    <a:pt x="11025" y="64258"/>
                  </a:cubicBezTo>
                  <a:cubicBezTo>
                    <a:pt x="3966" y="57199"/>
                    <a:pt x="0" y="47625"/>
                    <a:pt x="0" y="37642"/>
                  </a:cubicBezTo>
                  <a:lnTo>
                    <a:pt x="0" y="37642"/>
                  </a:lnTo>
                  <a:cubicBezTo>
                    <a:pt x="0" y="27658"/>
                    <a:pt x="3966" y="18084"/>
                    <a:pt x="11025" y="11025"/>
                  </a:cubicBezTo>
                  <a:cubicBezTo>
                    <a:pt x="18084" y="3966"/>
                    <a:pt x="27658" y="0"/>
                    <a:pt x="37642" y="0"/>
                  </a:cubicBezTo>
                  <a:close/>
                </a:path>
              </a:pathLst>
            </a:custGeom>
            <a:solidFill>
              <a:srgbClr val="2C90CF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47625"/>
              <a:ext cx="634137" cy="122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37" name="Freeform 37"/>
          <p:cNvSpPr/>
          <p:nvPr/>
        </p:nvSpPr>
        <p:spPr>
          <a:xfrm>
            <a:off x="8438079" y="8597463"/>
            <a:ext cx="218689" cy="249931"/>
          </a:xfrm>
          <a:custGeom>
            <a:avLst/>
            <a:gdLst/>
            <a:ahLst/>
            <a:cxnLst/>
            <a:rect l="l" t="t" r="r" b="b"/>
            <a:pathLst>
              <a:path w="218689" h="249931">
                <a:moveTo>
                  <a:pt x="0" y="0"/>
                </a:moveTo>
                <a:lnTo>
                  <a:pt x="218689" y="0"/>
                </a:lnTo>
                <a:lnTo>
                  <a:pt x="218689" y="249931"/>
                </a:lnTo>
                <a:lnTo>
                  <a:pt x="0" y="2499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1984293" y="9324934"/>
            <a:ext cx="5670628" cy="422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500" b="1" u="sng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  <a:hlinkClick r:id="rId13" tooltip="https://youtu.be/352VJdQWR24?si=QEQt7ucrmpstZ8Ys"/>
              </a:rPr>
              <a:t>紫斑蝶標放進行20年 遷徙路徑有新發現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8842994" y="8473602"/>
            <a:ext cx="4687923" cy="422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500" b="1" u="sng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  <a:hlinkClick r:id="rId14" tooltip="https://youtu.be/EZpU4W9HT7o?si=4pJc3d-nYyM17yfz"/>
              </a:rPr>
              <a:t>斯氏紫斑蝶.wmv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8123790" y="6176652"/>
            <a:ext cx="6538255" cy="776208"/>
            <a:chOff x="0" y="0"/>
            <a:chExt cx="634137" cy="75283"/>
          </a:xfrm>
        </p:grpSpPr>
        <p:sp>
          <p:nvSpPr>
            <p:cNvPr id="41" name="Freeform 41">
              <a:hlinkClick r:id="rId15" tooltip="https://tw.news.yahoo.com/%E8%9D%B6%E4%BE%86%E7%84%A1%E6%81%99-%E7%BE%8A%E8%A7%92%E8%97%A4-%E7%94%9F%E5%AD%98%E5%A4%A7%E6%88%B0-065955442.html"/>
            </p:cNvPr>
            <p:cNvSpPr/>
            <p:nvPr/>
          </p:nvSpPr>
          <p:spPr>
            <a:xfrm>
              <a:off x="0" y="0"/>
              <a:ext cx="634137" cy="75283"/>
            </a:xfrm>
            <a:custGeom>
              <a:avLst/>
              <a:gdLst/>
              <a:ahLst/>
              <a:cxnLst/>
              <a:rect l="l" t="t" r="r" b="b"/>
              <a:pathLst>
                <a:path w="634137" h="75283">
                  <a:moveTo>
                    <a:pt x="37642" y="0"/>
                  </a:moveTo>
                  <a:lnTo>
                    <a:pt x="596495" y="0"/>
                  </a:lnTo>
                  <a:cubicBezTo>
                    <a:pt x="606478" y="0"/>
                    <a:pt x="616053" y="3966"/>
                    <a:pt x="623112" y="11025"/>
                  </a:cubicBezTo>
                  <a:cubicBezTo>
                    <a:pt x="630171" y="18084"/>
                    <a:pt x="634137" y="27658"/>
                    <a:pt x="634137" y="37642"/>
                  </a:cubicBezTo>
                  <a:lnTo>
                    <a:pt x="634137" y="37642"/>
                  </a:lnTo>
                  <a:cubicBezTo>
                    <a:pt x="634137" y="47625"/>
                    <a:pt x="630171" y="57199"/>
                    <a:pt x="623112" y="64258"/>
                  </a:cubicBezTo>
                  <a:cubicBezTo>
                    <a:pt x="616053" y="71318"/>
                    <a:pt x="606478" y="75283"/>
                    <a:pt x="596495" y="75283"/>
                  </a:cubicBezTo>
                  <a:lnTo>
                    <a:pt x="37642" y="75283"/>
                  </a:lnTo>
                  <a:cubicBezTo>
                    <a:pt x="27658" y="75283"/>
                    <a:pt x="18084" y="71318"/>
                    <a:pt x="11025" y="64258"/>
                  </a:cubicBezTo>
                  <a:cubicBezTo>
                    <a:pt x="3966" y="57199"/>
                    <a:pt x="0" y="47625"/>
                    <a:pt x="0" y="37642"/>
                  </a:cubicBezTo>
                  <a:lnTo>
                    <a:pt x="0" y="37642"/>
                  </a:lnTo>
                  <a:cubicBezTo>
                    <a:pt x="0" y="27658"/>
                    <a:pt x="3966" y="18084"/>
                    <a:pt x="11025" y="11025"/>
                  </a:cubicBezTo>
                  <a:cubicBezTo>
                    <a:pt x="18084" y="3966"/>
                    <a:pt x="27658" y="0"/>
                    <a:pt x="37642" y="0"/>
                  </a:cubicBezTo>
                  <a:close/>
                </a:path>
              </a:pathLst>
            </a:custGeom>
            <a:solidFill>
              <a:srgbClr val="2C90CF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0" y="-47625"/>
              <a:ext cx="634137" cy="122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43" name="Freeform 43">
            <a:hlinkClick r:id="rId15" tooltip="https://tw.news.yahoo.com/%E8%9D%B6%E4%BE%86%E7%84%A1%E6%81%99-%E7%BE%8A%E8%A7%92%E8%97%A4-%E7%94%9F%E5%AD%98%E5%A4%A7%E6%88%B0-065955442.html"/>
          </p:cNvPr>
          <p:cNvSpPr/>
          <p:nvPr/>
        </p:nvSpPr>
        <p:spPr>
          <a:xfrm>
            <a:off x="8426648" y="6439791"/>
            <a:ext cx="218689" cy="249931"/>
          </a:xfrm>
          <a:custGeom>
            <a:avLst/>
            <a:gdLst/>
            <a:ahLst/>
            <a:cxnLst/>
            <a:rect l="l" t="t" r="r" b="b"/>
            <a:pathLst>
              <a:path w="218689" h="249931">
                <a:moveTo>
                  <a:pt x="0" y="0"/>
                </a:moveTo>
                <a:lnTo>
                  <a:pt x="218689" y="0"/>
                </a:lnTo>
                <a:lnTo>
                  <a:pt x="218689" y="249931"/>
                </a:lnTo>
                <a:lnTo>
                  <a:pt x="0" y="2499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8831563" y="6315929"/>
            <a:ext cx="4687923" cy="422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500" b="1" u="sng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  <a:hlinkClick r:id="rId15" tooltip="https://tw.news.yahoo.com/%E8%9D%B6%E4%BE%86%E7%84%A1%E6%81%99-%E7%BE%8A%E8%A7%92%E8%97%A4-%E7%94%9F%E5%AD%98%E5%A4%A7%E6%88%B0-065955442.html"/>
              </a:rPr>
              <a:t>蝶來無恙 「羊角藤」生存大戰</a:t>
            </a:r>
          </a:p>
        </p:txBody>
      </p:sp>
      <p:grpSp>
        <p:nvGrpSpPr>
          <p:cNvPr id="45" name="Group 45"/>
          <p:cNvGrpSpPr/>
          <p:nvPr/>
        </p:nvGrpSpPr>
        <p:grpSpPr>
          <a:xfrm>
            <a:off x="8135221" y="9310622"/>
            <a:ext cx="7979959" cy="776208"/>
            <a:chOff x="0" y="0"/>
            <a:chExt cx="773966" cy="75283"/>
          </a:xfrm>
        </p:grpSpPr>
        <p:sp>
          <p:nvSpPr>
            <p:cNvPr id="46" name="Freeform 46">
              <a:hlinkClick r:id="rId16" tooltip="https://youtu.be/UbTk9Eb1QPw?si=zWxG2bVUcLIz-BB9"/>
            </p:cNvPr>
            <p:cNvSpPr/>
            <p:nvPr/>
          </p:nvSpPr>
          <p:spPr>
            <a:xfrm>
              <a:off x="0" y="0"/>
              <a:ext cx="773966" cy="75283"/>
            </a:xfrm>
            <a:custGeom>
              <a:avLst/>
              <a:gdLst/>
              <a:ahLst/>
              <a:cxnLst/>
              <a:rect l="l" t="t" r="r" b="b"/>
              <a:pathLst>
                <a:path w="773966" h="75283">
                  <a:moveTo>
                    <a:pt x="37642" y="0"/>
                  </a:moveTo>
                  <a:lnTo>
                    <a:pt x="736324" y="0"/>
                  </a:lnTo>
                  <a:cubicBezTo>
                    <a:pt x="746307" y="0"/>
                    <a:pt x="755882" y="3966"/>
                    <a:pt x="762941" y="11025"/>
                  </a:cubicBezTo>
                  <a:cubicBezTo>
                    <a:pt x="770000" y="18084"/>
                    <a:pt x="773966" y="27658"/>
                    <a:pt x="773966" y="37642"/>
                  </a:cubicBezTo>
                  <a:lnTo>
                    <a:pt x="773966" y="37642"/>
                  </a:lnTo>
                  <a:cubicBezTo>
                    <a:pt x="773966" y="47625"/>
                    <a:pt x="770000" y="57199"/>
                    <a:pt x="762941" y="64258"/>
                  </a:cubicBezTo>
                  <a:cubicBezTo>
                    <a:pt x="755882" y="71318"/>
                    <a:pt x="746307" y="75283"/>
                    <a:pt x="736324" y="75283"/>
                  </a:cubicBezTo>
                  <a:lnTo>
                    <a:pt x="37642" y="75283"/>
                  </a:lnTo>
                  <a:cubicBezTo>
                    <a:pt x="27658" y="75283"/>
                    <a:pt x="18084" y="71318"/>
                    <a:pt x="11025" y="64258"/>
                  </a:cubicBezTo>
                  <a:cubicBezTo>
                    <a:pt x="3966" y="57199"/>
                    <a:pt x="0" y="47625"/>
                    <a:pt x="0" y="37642"/>
                  </a:cubicBezTo>
                  <a:lnTo>
                    <a:pt x="0" y="37642"/>
                  </a:lnTo>
                  <a:cubicBezTo>
                    <a:pt x="0" y="27658"/>
                    <a:pt x="3966" y="18084"/>
                    <a:pt x="11025" y="11025"/>
                  </a:cubicBezTo>
                  <a:cubicBezTo>
                    <a:pt x="18084" y="3966"/>
                    <a:pt x="27658" y="0"/>
                    <a:pt x="37642" y="0"/>
                  </a:cubicBezTo>
                  <a:close/>
                </a:path>
              </a:pathLst>
            </a:custGeom>
            <a:solidFill>
              <a:srgbClr val="2C90CF"/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0" y="-47625"/>
              <a:ext cx="773966" cy="122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48" name="Freeform 48">
            <a:hlinkClick r:id="rId16" tooltip="https://youtu.be/UbTk9Eb1QPw?si=zWxG2bVUcLIz-BB9"/>
          </p:cNvPr>
          <p:cNvSpPr/>
          <p:nvPr/>
        </p:nvSpPr>
        <p:spPr>
          <a:xfrm>
            <a:off x="8438079" y="9573761"/>
            <a:ext cx="218689" cy="249931"/>
          </a:xfrm>
          <a:custGeom>
            <a:avLst/>
            <a:gdLst/>
            <a:ahLst/>
            <a:cxnLst/>
            <a:rect l="l" t="t" r="r" b="b"/>
            <a:pathLst>
              <a:path w="218689" h="249931">
                <a:moveTo>
                  <a:pt x="0" y="0"/>
                </a:moveTo>
                <a:lnTo>
                  <a:pt x="218689" y="0"/>
                </a:lnTo>
                <a:lnTo>
                  <a:pt x="218689" y="249930"/>
                </a:lnTo>
                <a:lnTo>
                  <a:pt x="0" y="2499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9" name="TextBox 49"/>
          <p:cNvSpPr txBox="1"/>
          <p:nvPr/>
        </p:nvSpPr>
        <p:spPr>
          <a:xfrm>
            <a:off x="8842994" y="9449899"/>
            <a:ext cx="6402428" cy="422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500" b="1" u="sng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  <a:hlinkClick r:id="rId16" tooltip="https://youtu.be/UbTk9Eb1QPw?si=zWxG2bVUcLIz-BB9"/>
              </a:rPr>
              <a:t>蝶舞茂林｜紫斑蝶的生態與保育 (7分30秒處)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276520" y="4107652"/>
            <a:ext cx="8536004" cy="1326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60"/>
              </a:lnSpc>
            </a:pPr>
            <a:r>
              <a:rPr lang="en-US" sz="2543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看完影片之後考考你:</a:t>
            </a:r>
          </a:p>
          <a:p>
            <a:pPr algn="just">
              <a:lnSpc>
                <a:spcPts val="3560"/>
              </a:lnSpc>
            </a:pPr>
            <a:r>
              <a:rPr lang="en-US" sz="2543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1、紫斑蝶會將卵產在哪一種植物上，讓幼蟲可以獲取養分?</a:t>
            </a:r>
          </a:p>
          <a:p>
            <a:pPr algn="just">
              <a:lnSpc>
                <a:spcPts val="3560"/>
              </a:lnSpc>
              <a:spcBef>
                <a:spcPct val="0"/>
              </a:spcBef>
            </a:pPr>
            <a:r>
              <a:rPr lang="en-US" sz="2543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2、造成紫斑蝶生存危機的原因是什麼?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71887" y="4060725"/>
            <a:ext cx="12456328" cy="5197575"/>
            <a:chOff x="0" y="0"/>
            <a:chExt cx="973964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3964" cy="406400"/>
            </a:xfrm>
            <a:custGeom>
              <a:avLst/>
              <a:gdLst/>
              <a:ahLst/>
              <a:cxnLst/>
              <a:rect l="l" t="t" r="r" b="b"/>
              <a:pathLst>
                <a:path w="973964" h="406400">
                  <a:moveTo>
                    <a:pt x="770764" y="0"/>
                  </a:moveTo>
                  <a:cubicBezTo>
                    <a:pt x="882994" y="0"/>
                    <a:pt x="973964" y="90970"/>
                    <a:pt x="973964" y="203200"/>
                  </a:cubicBezTo>
                  <a:cubicBezTo>
                    <a:pt x="973964" y="315430"/>
                    <a:pt x="882994" y="406400"/>
                    <a:pt x="770764" y="406400"/>
                  </a:cubicBezTo>
                  <a:lnTo>
                    <a:pt x="203200" y="406400"/>
                  </a:lnTo>
                  <a:cubicBezTo>
                    <a:pt x="90970" y="406400"/>
                    <a:pt x="0" y="315430"/>
                    <a:pt x="0" y="203200"/>
                  </a:cubicBezTo>
                  <a:cubicBezTo>
                    <a:pt x="0" y="90970"/>
                    <a:pt x="90970" y="0"/>
                    <a:pt x="203200" y="0"/>
                  </a:cubicBezTo>
                  <a:lnTo>
                    <a:pt x="770764" y="0"/>
                  </a:lnTo>
                </a:path>
              </a:pathLst>
            </a:custGeom>
            <a:blipFill>
              <a:blip r:embed="rId2"/>
              <a:stretch>
                <a:fillRect t="-20820" b="-1382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4904390" y="-2711502"/>
            <a:ext cx="5684055" cy="568405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6EDC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1251214"/>
            <a:ext cx="7802058" cy="2356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819"/>
              </a:lnSpc>
            </a:pPr>
            <a:r>
              <a:rPr lang="en-US" sz="6999" b="1">
                <a:solidFill>
                  <a:srgbClr val="2B2A25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準備好來一趟</a:t>
            </a:r>
          </a:p>
          <a:p>
            <a:pPr marL="0" lvl="0" indent="0" algn="r">
              <a:lnSpc>
                <a:spcPts val="8819"/>
              </a:lnSpc>
              <a:spcBef>
                <a:spcPct val="0"/>
              </a:spcBef>
            </a:pPr>
            <a:r>
              <a:rPr lang="en-US" sz="6999" b="1">
                <a:solidFill>
                  <a:srgbClr val="2B2A25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紅樹林之旅了嗎?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833047" y="4719241"/>
            <a:ext cx="6021947" cy="1052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8679"/>
              </a:lnSpc>
              <a:spcBef>
                <a:spcPct val="0"/>
              </a:spcBef>
            </a:pPr>
            <a:r>
              <a:rPr lang="en-US" sz="6199" b="1">
                <a:solidFill>
                  <a:srgbClr val="25471C"/>
                </a:solidFill>
                <a:latin typeface="Inter Medium"/>
                <a:ea typeface="Inter Medium"/>
                <a:cs typeface="Inter Medium"/>
                <a:sym typeface="Inter Medium"/>
              </a:rPr>
              <a:t>Let’s Go!</a:t>
            </a:r>
          </a:p>
        </p:txBody>
      </p:sp>
      <p:sp>
        <p:nvSpPr>
          <p:cNvPr id="9" name="Freeform 9"/>
          <p:cNvSpPr/>
          <p:nvPr/>
        </p:nvSpPr>
        <p:spPr>
          <a:xfrm rot="-5400000">
            <a:off x="16297909" y="6335373"/>
            <a:ext cx="297059" cy="1932094"/>
          </a:xfrm>
          <a:custGeom>
            <a:avLst/>
            <a:gdLst/>
            <a:ahLst/>
            <a:cxnLst/>
            <a:rect l="l" t="t" r="r" b="b"/>
            <a:pathLst>
              <a:path w="297059" h="1932094">
                <a:moveTo>
                  <a:pt x="0" y="0"/>
                </a:moveTo>
                <a:lnTo>
                  <a:pt x="297059" y="0"/>
                </a:lnTo>
                <a:lnTo>
                  <a:pt x="297059" y="1932094"/>
                </a:lnTo>
                <a:lnTo>
                  <a:pt x="0" y="19320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235</Words>
  <Application>Microsoft Office PowerPoint</Application>
  <PresentationFormat>自訂</PresentationFormat>
  <Paragraphs>61</Paragraphs>
  <Slides>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20" baseType="lpstr">
      <vt:lpstr>Inter Medium</vt:lpstr>
      <vt:lpstr>Calibri</vt:lpstr>
      <vt:lpstr>Inter Bold</vt:lpstr>
      <vt:lpstr>Akzidenz-Grotesk Heavy</vt:lpstr>
      <vt:lpstr>Akzidenz-Grotesk Bold</vt:lpstr>
      <vt:lpstr>Noto Sans T Chinese Bold</vt:lpstr>
      <vt:lpstr>Peace Sans</vt:lpstr>
      <vt:lpstr>Inter</vt:lpstr>
      <vt:lpstr>Arial</vt:lpstr>
      <vt:lpstr>イワタ教科書体 Bold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認識紅樹林</dc:title>
  <cp:lastModifiedBy>nancys113@gmail.com</cp:lastModifiedBy>
  <cp:revision>3</cp:revision>
  <dcterms:created xsi:type="dcterms:W3CDTF">2006-08-16T00:00:00Z</dcterms:created>
  <dcterms:modified xsi:type="dcterms:W3CDTF">2025-03-23T08:56:49Z</dcterms:modified>
  <dc:identifier>DAGiai3tGxA</dc:identifier>
</cp:coreProperties>
</file>